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2"/>
    <p:restoredTop sz="94635"/>
  </p:normalViewPr>
  <p:slideViewPr>
    <p:cSldViewPr snapToGrid="0">
      <p:cViewPr varScale="1">
        <p:scale>
          <a:sx n="149" d="100"/>
          <a:sy n="149" d="100"/>
        </p:scale>
        <p:origin x="19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C843C-8746-DE2A-9223-ACF3737DC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2B2DBF-23E2-3CF3-C6EA-02B002BB54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8AA47-699E-005F-30EE-16A523D74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1D8D-8B77-A142-8194-302A6C3EE52B}" type="datetimeFigureOut">
              <a:rPr lang="en-AE" smtClean="0"/>
              <a:t>23/08/2025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91513-928A-8A75-5217-A2A6CAD80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DFC0D-4C52-E32A-E0CD-35FB17B9D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BCA6-43A6-0C4A-ABB2-551EBB72B7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6846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B24C6-4C0F-64FF-1DC1-536A91110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16CB2-AF98-1BF9-C354-3D8170C08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E14D4-E11C-9604-2FD1-35BDBF18C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1D8D-8B77-A142-8194-302A6C3EE52B}" type="datetimeFigureOut">
              <a:rPr lang="en-AE" smtClean="0"/>
              <a:t>23/08/2025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BC25F-191A-5D47-8827-50B3CD29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34ED2-DD6C-93F6-EE74-4246FE6C0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BCA6-43A6-0C4A-ABB2-551EBB72B7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76932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B5B3C-A7A3-E11A-4A49-BE9B9F845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DC3DF5-AD02-BA91-0ACB-461D9FE14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FF1D1-C38A-0DF8-FCD7-62537ABDC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1D8D-8B77-A142-8194-302A6C3EE52B}" type="datetimeFigureOut">
              <a:rPr lang="en-AE" smtClean="0"/>
              <a:t>23/08/2025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5B34E-FFE1-8546-A0A9-E3B287CC2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12C22-6F0A-71C6-535E-F0B4CF7F4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BCA6-43A6-0C4A-ABB2-551EBB72B7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90734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C8517-763E-00A4-008A-0A78CC391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720A3-0DF0-D389-1DE0-AD92FDA8EE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B52B78-14E7-BF68-5444-2AD02158CC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C37615-7B21-CFDB-6EBF-FDB9ACC19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1D8D-8B77-A142-8194-302A6C3EE52B}" type="datetimeFigureOut">
              <a:rPr lang="en-AE" smtClean="0"/>
              <a:t>23/08/2025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3A11B-4F55-2E8C-1F4A-997FC9F06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66027B-EA08-2C5E-E53B-DB705747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BCA6-43A6-0C4A-ABB2-551EBB72B7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0229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0E8E2-7A8A-3937-2391-63E8D3469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73C5D-136D-F679-3BA3-0124E9BB7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BDA650-A808-4B00-D86E-B0C0029CB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6553C7-94E5-E3E3-7076-D7B061ED63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A4F129-12FF-4E69-E6C9-3522BBF25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177A10-0362-9136-CC25-CFB0132B0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1D8D-8B77-A142-8194-302A6C3EE52B}" type="datetimeFigureOut">
              <a:rPr lang="en-AE" smtClean="0"/>
              <a:t>23/08/2025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B54D5-5295-2A7A-DB0F-DF73DA6A2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CE991C-73FC-EA50-EC3F-F9B35C5EC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BCA6-43A6-0C4A-ABB2-551EBB72B7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8002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EEBDB-1AF4-AAC0-1132-878756876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C02191-D6D8-5940-62DB-6C0869EF2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1D8D-8B77-A142-8194-302A6C3EE52B}" type="datetimeFigureOut">
              <a:rPr lang="en-AE" smtClean="0"/>
              <a:t>23/08/2025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10F5B8-225D-7EF9-9676-77A37AD0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D9C46F-7FFA-7756-6F55-B074D5A7E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BCA6-43A6-0C4A-ABB2-551EBB72B7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22734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683640-E5D7-B897-C2B4-20FBB84F2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1D8D-8B77-A142-8194-302A6C3EE52B}" type="datetimeFigureOut">
              <a:rPr lang="en-AE" smtClean="0"/>
              <a:t>23/08/2025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94C308-8DDA-213B-9D05-A4F8FFAE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FAC84-4AB3-7240-E237-EDF8B7CEA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BCA6-43A6-0C4A-ABB2-551EBB72B7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82570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0D0FB-E576-812D-9B51-9DCDA0520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41F3E-4F0D-1FEC-E871-AB22604CC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2ECC9-2C26-8A6C-6F49-53373AA81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2A52C-A780-F1DB-CF4A-BC276DDD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1D8D-8B77-A142-8194-302A6C3EE52B}" type="datetimeFigureOut">
              <a:rPr lang="en-AE" smtClean="0"/>
              <a:t>23/08/2025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3DF83-29EB-6E5E-C57E-4C71B372D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C688C1-252E-8B7D-74F2-87841A5D9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BCA6-43A6-0C4A-ABB2-551EBB72B7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46407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AA02C-3317-9580-A973-F34C918A8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77A938-6C69-4240-15D3-5043544087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4A988-3526-BDA8-A945-C7EB7EB48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E9329-3C47-E815-2628-B8B45DAA2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1D8D-8B77-A142-8194-302A6C3EE52B}" type="datetimeFigureOut">
              <a:rPr lang="en-AE" smtClean="0"/>
              <a:t>23/08/2025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503B81-5181-B8BD-BD38-C2E467C3F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B15B0-B410-53FA-B00E-605B0D3CC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BCA6-43A6-0C4A-ABB2-551EBB72B7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95951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9B29B-C1F9-4776-F4C6-0C831312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AA910C-D1B8-22C2-DA42-567971B7B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8AA79-6FFD-0192-8562-D91B345E3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1D8D-8B77-A142-8194-302A6C3EE52B}" type="datetimeFigureOut">
              <a:rPr lang="en-AE" smtClean="0"/>
              <a:t>23/08/2025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48962-D61B-088B-5DFA-4ED75EF83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A4FEF-5EB5-F884-C1CC-2F9CCF279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BCA6-43A6-0C4A-ABB2-551EBB72B7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23783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B68373-60AF-1BEA-8CDE-CA950136C8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97FBCA-478F-3BE2-67B5-4CC7A1BB5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31DB7-C1AF-7765-C2E7-A98AC8379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1D8D-8B77-A142-8194-302A6C3EE52B}" type="datetimeFigureOut">
              <a:rPr lang="en-AE" smtClean="0"/>
              <a:t>23/08/2025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17333-3D94-5238-BA16-058F8CF91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18E68-AC5E-B80B-0E21-6A03C3373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0BCA6-43A6-0C4A-ABB2-551EBB72B7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2057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6A748E-2884-A136-7FBB-D52FA492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1D7E90-E79F-B8F4-8BE1-558286BE7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7B3BA-FA0F-1AEF-1BDA-96AED702E2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311D8D-8B77-A142-8194-302A6C3EE52B}" type="datetimeFigureOut">
              <a:rPr lang="en-AE" smtClean="0"/>
              <a:t>23/08/2025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37335-6640-D0A1-3FCE-494D7F2D4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031E7-82A7-BF09-7BFB-BED4348A3C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20BCA6-43A6-0C4A-ABB2-551EBB72B7C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38236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1A1C0-3864-7B99-A113-1A75DA0EDC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Marriott Data Breach 2018</a:t>
            </a:r>
            <a:endParaRPr lang="en-A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62BD73-5871-752E-8899-935F5778AF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Case Study Analysis by Nikunj Bhalotia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590348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EA819-79AD-BD8C-60B0-B0BC180AD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Types of Data Were Affected?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2FD07-7AFA-5FCE-06FD-D81F422DF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E" dirty="0"/>
              <a:t>383 </a:t>
            </a:r>
            <a:r>
              <a:rPr lang="en-US" dirty="0"/>
              <a:t>million</a:t>
            </a:r>
            <a:r>
              <a:rPr lang="en-AE" dirty="0"/>
              <a:t> unique guest records (500 million total records)</a:t>
            </a:r>
          </a:p>
          <a:p>
            <a:r>
              <a:rPr lang="en-AE" dirty="0"/>
              <a:t>PII - </a:t>
            </a:r>
            <a:r>
              <a:rPr lang="en-US" dirty="0"/>
              <a:t>Names, mailing addresses, phone numbers, email addresses, dates of birth, and gender</a:t>
            </a:r>
          </a:p>
          <a:p>
            <a:r>
              <a:rPr lang="en-US" dirty="0"/>
              <a:t>Passport Numbers - 18.5 million encrypted passport numbers and 5.25 million unencrypted passport numbers</a:t>
            </a:r>
          </a:p>
          <a:p>
            <a:r>
              <a:rPr lang="en-US" dirty="0"/>
              <a:t>Payment Card Information - 9.1 million encrypted payment card numbers</a:t>
            </a:r>
            <a:endParaRPr lang="en-AE" dirty="0"/>
          </a:p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4017175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AE9EE-D45C-C3C3-5B55-509C8520B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Happened(Timeline)?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4D32A-738D-A655-C2FD-6AD0ADCA3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Starwood Network was compromised in July 2014 when it was still an independent company.</a:t>
            </a:r>
          </a:p>
          <a:p>
            <a:r>
              <a:rPr lang="en-US" sz="2000" dirty="0"/>
              <a:t>Marriott acquired Starwood in Sept 2016 but continued to use Starwood’s reservations system for another 2 years.</a:t>
            </a:r>
          </a:p>
          <a:p>
            <a:r>
              <a:rPr lang="en-US" sz="2000" dirty="0"/>
              <a:t>An alert was received on 8</a:t>
            </a:r>
            <a:r>
              <a:rPr lang="en-US" sz="2000" baseline="30000" dirty="0"/>
              <a:t>th</a:t>
            </a:r>
            <a:r>
              <a:rPr lang="en-US" sz="2000" dirty="0"/>
              <a:t> September 2018, flagging a suspicious attempt to access Starwood's guest reservation database using administrative credentials.</a:t>
            </a:r>
          </a:p>
          <a:p>
            <a:r>
              <a:rPr lang="en-US" sz="2000" dirty="0"/>
              <a:t>Follow-up investigation confirmed the presence of a Remote Access Trojan and </a:t>
            </a:r>
            <a:r>
              <a:rPr lang="en-US" sz="2000" dirty="0" err="1"/>
              <a:t>MimiKatz</a:t>
            </a:r>
            <a:r>
              <a:rPr lang="en-US" sz="2000" dirty="0"/>
              <a:t> malware on the system.</a:t>
            </a:r>
          </a:p>
          <a:p>
            <a:r>
              <a:rPr lang="en-US" sz="2000" dirty="0"/>
              <a:t>On November 19, 2018, two deleted files were successfully decrypted, revealing the extent of the breach.</a:t>
            </a:r>
          </a:p>
          <a:p>
            <a:r>
              <a:rPr lang="en-US" sz="2000" dirty="0"/>
              <a:t>Marriott publicly announced the data breach on November 30</a:t>
            </a:r>
            <a:r>
              <a:rPr lang="en-US" sz="2000" baseline="30000" dirty="0"/>
              <a:t>th</a:t>
            </a:r>
            <a:r>
              <a:rPr lang="en-US" sz="2000" dirty="0"/>
              <a:t>, 2018</a:t>
            </a:r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779376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F53C-55E3-5BA0-0EDE-8AC887582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E" dirty="0"/>
              <a:t>Who was Responsible?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E6DE9-7414-8EA9-8B61-934B46CBD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66431"/>
          </a:xfrm>
        </p:spPr>
        <p:txBody>
          <a:bodyPr>
            <a:noAutofit/>
          </a:bodyPr>
          <a:lstStyle/>
          <a:p>
            <a:r>
              <a:rPr lang="en-AE" dirty="0"/>
              <a:t>The data breach was linked to </a:t>
            </a:r>
            <a:r>
              <a:rPr lang="en-US" dirty="0"/>
              <a:t>state-sponsored</a:t>
            </a:r>
            <a:r>
              <a:rPr lang="en-AE" dirty="0"/>
              <a:t> </a:t>
            </a:r>
            <a:r>
              <a:rPr lang="en-US" dirty="0"/>
              <a:t>Chinese</a:t>
            </a:r>
            <a:r>
              <a:rPr lang="en-AE" dirty="0"/>
              <a:t> </a:t>
            </a:r>
            <a:r>
              <a:rPr lang="en-US" dirty="0"/>
              <a:t>intelligence</a:t>
            </a:r>
            <a:r>
              <a:rPr lang="en-AE" dirty="0"/>
              <a:t> </a:t>
            </a:r>
            <a:r>
              <a:rPr lang="en-US" dirty="0"/>
              <a:t>services.</a:t>
            </a:r>
            <a:endParaRPr lang="en-AE" dirty="0"/>
          </a:p>
          <a:p>
            <a:r>
              <a:rPr lang="en-US" dirty="0"/>
              <a:t>In February 2020, the United States Department of Justice formally charged four members of the Chinese military.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340258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039A1-8B80-016E-DDDB-402536DA8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Were any escalation(s) stopped - how?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65D0B-92D2-4902-FE40-148213EF8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E" dirty="0"/>
              <a:t>After the initial alert, </a:t>
            </a:r>
            <a:r>
              <a:rPr lang="en-US" dirty="0"/>
              <a:t>Marriott took immediate</a:t>
            </a:r>
            <a:r>
              <a:rPr lang="en-AE" dirty="0"/>
              <a:t> containment measures to stop the escelations</a:t>
            </a:r>
          </a:p>
          <a:p>
            <a:r>
              <a:rPr lang="en-AE" dirty="0"/>
              <a:t>Impacted hosts were rebuilt</a:t>
            </a:r>
          </a:p>
          <a:p>
            <a:r>
              <a:rPr lang="en-AE" dirty="0"/>
              <a:t>EDR was installed on around seventy thousand endpoints</a:t>
            </a:r>
          </a:p>
          <a:p>
            <a:r>
              <a:rPr lang="en-AE" dirty="0"/>
              <a:t>IP whitelisting was implemented</a:t>
            </a:r>
          </a:p>
          <a:p>
            <a:r>
              <a:rPr lang="en-US" dirty="0"/>
              <a:t>The Starwood</a:t>
            </a:r>
            <a:r>
              <a:rPr lang="en-AE" dirty="0"/>
              <a:t> guest reservation system was retired</a:t>
            </a:r>
          </a:p>
          <a:p>
            <a:r>
              <a:rPr lang="en-US" dirty="0"/>
              <a:t>Multi-factor</a:t>
            </a:r>
            <a:r>
              <a:rPr lang="en-AE" dirty="0"/>
              <a:t> authentication was implemented</a:t>
            </a:r>
          </a:p>
          <a:p>
            <a:r>
              <a:rPr lang="en-US" dirty="0"/>
              <a:t>Valuable</a:t>
            </a:r>
            <a:r>
              <a:rPr lang="en-AE" dirty="0"/>
              <a:t> data was isolated using network </a:t>
            </a:r>
            <a:r>
              <a:rPr lang="en-US" dirty="0"/>
              <a:t>segmentation</a:t>
            </a:r>
            <a:endParaRPr lang="en-AE" dirty="0"/>
          </a:p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816338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FA466-F535-030D-EBBB-DE06DE2A9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 the Business Continuity Plan instigated?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49852-341A-9689-7410-AEA92345F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E" dirty="0"/>
              <a:t>Though a formal BCP has not been </a:t>
            </a:r>
            <a:r>
              <a:rPr lang="en-US" dirty="0"/>
              <a:t>highlighted</a:t>
            </a:r>
            <a:r>
              <a:rPr lang="en-AE" dirty="0"/>
              <a:t> in the case study, the </a:t>
            </a:r>
            <a:r>
              <a:rPr lang="en-US" dirty="0"/>
              <a:t>following</a:t>
            </a:r>
            <a:r>
              <a:rPr lang="en-AE" dirty="0"/>
              <a:t> steps were </a:t>
            </a:r>
            <a:r>
              <a:rPr lang="en-US" dirty="0"/>
              <a:t>initiated,</a:t>
            </a:r>
            <a:r>
              <a:rPr lang="en-AE" dirty="0"/>
              <a:t> which are usually a part of BCP.</a:t>
            </a:r>
          </a:p>
          <a:p>
            <a:r>
              <a:rPr lang="en-US" dirty="0"/>
              <a:t>Third-party</a:t>
            </a:r>
            <a:r>
              <a:rPr lang="en-AE" dirty="0"/>
              <a:t> investigators and security </a:t>
            </a:r>
            <a:r>
              <a:rPr lang="en-US" dirty="0"/>
              <a:t>experts</a:t>
            </a:r>
            <a:r>
              <a:rPr lang="en-AE" dirty="0"/>
              <a:t> were </a:t>
            </a:r>
            <a:r>
              <a:rPr lang="en-US" dirty="0"/>
              <a:t>immediately</a:t>
            </a:r>
            <a:r>
              <a:rPr lang="en-AE" dirty="0"/>
              <a:t> engaged</a:t>
            </a:r>
          </a:p>
          <a:p>
            <a:r>
              <a:rPr lang="en-US" dirty="0"/>
              <a:t>Affected</a:t>
            </a:r>
            <a:r>
              <a:rPr lang="en-AE" dirty="0"/>
              <a:t> users were notified using multiple communication channels</a:t>
            </a:r>
          </a:p>
          <a:p>
            <a:r>
              <a:rPr lang="en-US" dirty="0"/>
              <a:t>The contact center was established to answer queries of affected</a:t>
            </a:r>
            <a:r>
              <a:rPr lang="en-AE" dirty="0"/>
              <a:t> users.</a:t>
            </a:r>
          </a:p>
          <a:p>
            <a:r>
              <a:rPr lang="en-AE" dirty="0"/>
              <a:t>Security enhancements were put in </a:t>
            </a:r>
            <a:r>
              <a:rPr lang="en-US" dirty="0"/>
              <a:t>place,</a:t>
            </a:r>
            <a:r>
              <a:rPr lang="en-AE" dirty="0"/>
              <a:t> and vulnerable systems were retired</a:t>
            </a:r>
          </a:p>
          <a:p>
            <a:endParaRPr lang="en-AE" dirty="0"/>
          </a:p>
          <a:p>
            <a:pPr marL="0" indent="0">
              <a:buNone/>
            </a:pP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197955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36536-F7B8-007F-3F4A-7D2C7FF91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 the ICO Notified?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662CD-5AD8-BD79-1435-9D7F2B59C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Marriott provided notice to regulators in over twenty foreign countries and territories, including the ICO in the UK, on November 29, 2018.</a:t>
            </a:r>
          </a:p>
          <a:p>
            <a:r>
              <a:rPr lang="en-US" dirty="0"/>
              <a:t>In July 2019, the UK’s Information Commissioner’s Office (ICO) levied a fine of £99 million (approximately $120 million at the time) against Marriott for violating British citizens’ privacy rights under the GDPR.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4050282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C269F-AE21-86B9-8833-ABB931913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Were Affected Individuals Notified?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05B4E-946F-E546-DD3C-23BF31B9E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Yes, affected individuals were notified through multiple channels by Marriott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Marriott made a public announcement about the incident via a press release and notification banners across its websites and the Marriott and Starwood Preferred Guest apps on November 30, 2018</a:t>
            </a:r>
          </a:p>
          <a:p>
            <a:r>
              <a:rPr lang="en-US" dirty="0"/>
              <a:t>Marriott began sending email notifications on a rolling basis to guests with valid email addresses in the affected tables. Emails to U.S.-based guests were completed by December 11, 2018</a:t>
            </a:r>
          </a:p>
          <a:p>
            <a:r>
              <a:rPr lang="en-US" dirty="0"/>
              <a:t>A dedicated website, https://</a:t>
            </a:r>
            <a:r>
              <a:rPr lang="en-US" dirty="0" err="1"/>
              <a:t>info.starwoodhotels.com</a:t>
            </a:r>
            <a:r>
              <a:rPr lang="en-US" dirty="0"/>
              <a:t>, was created to provide information, updates, FAQs, and advice on monitoring and protecting data. It was available in multiple languages</a:t>
            </a:r>
          </a:p>
          <a:p>
            <a:r>
              <a:rPr lang="en-US" dirty="0"/>
              <a:t>Dedicated call </a:t>
            </a:r>
            <a:r>
              <a:rPr lang="en-US" dirty="0" err="1"/>
              <a:t>centres</a:t>
            </a:r>
            <a:r>
              <a:rPr lang="en-US" dirty="0"/>
              <a:t> were established in various languages to answer guests' questions, available seven days a week.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472383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A6809-28AF-792E-A8F6-3EBDA50CB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E" dirty="0"/>
              <a:t>Key Implecations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9BEC6-F380-A80C-3C7D-9F65CED61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ICO fined Marriott</a:t>
            </a:r>
            <a:r>
              <a:rPr lang="en-AE" dirty="0"/>
              <a:t> for </a:t>
            </a:r>
            <a:r>
              <a:rPr lang="en-US" dirty="0"/>
              <a:t>violating British citizens' privacy rights under the GDPR,</a:t>
            </a:r>
            <a:r>
              <a:rPr lang="en-AE" dirty="0"/>
              <a:t> costing them more than 120 million dollars, </a:t>
            </a:r>
            <a:r>
              <a:rPr lang="en-US" dirty="0"/>
              <a:t>and regaining</a:t>
            </a:r>
            <a:r>
              <a:rPr lang="en-AE" dirty="0"/>
              <a:t> public trust in the </a:t>
            </a:r>
            <a:r>
              <a:rPr lang="en-US" dirty="0"/>
              <a:t>government</a:t>
            </a:r>
            <a:r>
              <a:rPr lang="en-AE" dirty="0"/>
              <a:t> regulations.</a:t>
            </a:r>
          </a:p>
          <a:p>
            <a:r>
              <a:rPr lang="en-AE" dirty="0"/>
              <a:t>Marriott had </a:t>
            </a:r>
            <a:r>
              <a:rPr lang="en-US" dirty="0"/>
              <a:t>Significant Financial and Reputational Repercussions, including $28 million in initial expenses. The estimated revenue loss is in billions due to customer attrition.</a:t>
            </a:r>
          </a:p>
          <a:p>
            <a:r>
              <a:rPr lang="en-US" dirty="0"/>
              <a:t>The urgent need for improvements in cybersecurity of travel and tourism industry was highlighted</a:t>
            </a:r>
          </a:p>
          <a:p>
            <a:endParaRPr lang="en-US" dirty="0"/>
          </a:p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737565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F142E-81A0-4925-C488-03259246D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E" dirty="0"/>
              <a:t>Possible Mitigations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6E0A1-EC8E-2887-E103-AE3A1B616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E" dirty="0"/>
              <a:t>Stringent due </a:t>
            </a:r>
            <a:r>
              <a:rPr lang="en-US" dirty="0"/>
              <a:t>diligence</a:t>
            </a:r>
            <a:r>
              <a:rPr lang="en-AE" dirty="0"/>
              <a:t> of IT </a:t>
            </a:r>
            <a:r>
              <a:rPr lang="en-US" dirty="0"/>
              <a:t>infrastructure</a:t>
            </a:r>
            <a:r>
              <a:rPr lang="en-AE" dirty="0"/>
              <a:t> for new accusitions and mergers</a:t>
            </a:r>
          </a:p>
          <a:p>
            <a:r>
              <a:rPr lang="en-US" dirty="0"/>
              <a:t>Retention</a:t>
            </a:r>
            <a:r>
              <a:rPr lang="en-AE" dirty="0"/>
              <a:t> of key </a:t>
            </a:r>
            <a:r>
              <a:rPr lang="en-US" dirty="0"/>
              <a:t>personnel</a:t>
            </a:r>
            <a:r>
              <a:rPr lang="en-AE" dirty="0"/>
              <a:t> during </a:t>
            </a:r>
            <a:r>
              <a:rPr lang="en-US" dirty="0"/>
              <a:t>acquisitions</a:t>
            </a:r>
            <a:r>
              <a:rPr lang="en-AE" dirty="0"/>
              <a:t> and mergers</a:t>
            </a:r>
          </a:p>
          <a:p>
            <a:r>
              <a:rPr lang="en-AE" dirty="0"/>
              <a:t>Strict key management policies and use of key vaults HMS to store secrets</a:t>
            </a:r>
          </a:p>
          <a:p>
            <a:r>
              <a:rPr lang="en-AE" dirty="0"/>
              <a:t>Mandatory encryption of all sensitive data</a:t>
            </a:r>
          </a:p>
          <a:p>
            <a:endParaRPr lang="en-AE" dirty="0"/>
          </a:p>
          <a:p>
            <a:r>
              <a:rPr lang="en-US" dirty="0"/>
              <a:t>Privilege</a:t>
            </a:r>
            <a:r>
              <a:rPr lang="en-AE" dirty="0"/>
              <a:t> account management and </a:t>
            </a:r>
            <a:r>
              <a:rPr lang="en-US" dirty="0"/>
              <a:t>Just-in-Time</a:t>
            </a:r>
            <a:r>
              <a:rPr lang="en-AE" dirty="0"/>
              <a:t> access</a:t>
            </a:r>
          </a:p>
          <a:p>
            <a:endParaRPr lang="en-AE" dirty="0"/>
          </a:p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960559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3550D-894D-02A8-CA7B-F626691AA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E" dirty="0"/>
              <a:t>References: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61F38-B748-E65C-6361-13EAB5AE1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CSO Online. (2018). </a:t>
            </a:r>
            <a:r>
              <a:rPr lang="en-US" i="1" dirty="0"/>
              <a:t>Marriott Data Breach FAQ: How Did It Happen and What Was the Impact?</a:t>
            </a:r>
            <a:r>
              <a:rPr lang="en-US" dirty="0"/>
              <a:t> [online] Available at: https://</a:t>
            </a:r>
            <a:r>
              <a:rPr lang="en-US" dirty="0" err="1"/>
              <a:t>www.csoonline.com</a:t>
            </a:r>
            <a:r>
              <a:rPr lang="en-US" dirty="0"/>
              <a:t>/article/567795/marriott-data-breach-faq-how-did-it-happen-and-what-was-the-impact.html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Starwood Hotels. (2019). </a:t>
            </a:r>
            <a:r>
              <a:rPr lang="en-US" i="1" dirty="0"/>
              <a:t>First Response to Data Breach</a:t>
            </a:r>
            <a:r>
              <a:rPr lang="en-US" dirty="0"/>
              <a:t>. [PDF] Available at: https://</a:t>
            </a:r>
            <a:r>
              <a:rPr lang="en-US" dirty="0" err="1"/>
              <a:t>starwoodstag.wpengine.com</a:t>
            </a:r>
            <a:r>
              <a:rPr lang="en-US" dirty="0"/>
              <a:t>/wp-content/uploads/2019/05/us-</a:t>
            </a:r>
            <a:r>
              <a:rPr lang="en-US" dirty="0" err="1"/>
              <a:t>en_First</a:t>
            </a:r>
            <a:r>
              <a:rPr lang="en-US" dirty="0"/>
              <a:t>-</a:t>
            </a:r>
            <a:r>
              <a:rPr lang="en-US" dirty="0" err="1"/>
              <a:t>Response.pdf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U.S. Senate. (2019). </a:t>
            </a:r>
            <a:r>
              <a:rPr lang="en-US" i="1" dirty="0"/>
              <a:t>Testimony of Sorenson, CEO Marriott International before the Homeland Security and Governmental Affairs Committee</a:t>
            </a:r>
            <a:r>
              <a:rPr lang="en-US" dirty="0"/>
              <a:t>. [PDF] Available at: https://</a:t>
            </a:r>
            <a:r>
              <a:rPr lang="en-US" dirty="0" err="1"/>
              <a:t>www.hsgac.senate.gov</a:t>
            </a:r>
            <a:r>
              <a:rPr lang="en-US" dirty="0"/>
              <a:t>/wp-content/uploads/imo/media/doc/Soresnson%20Testimony.pdf</a:t>
            </a:r>
            <a:br>
              <a:rPr lang="en-US" dirty="0"/>
            </a:br>
            <a:endParaRPr lang="en-US" dirty="0"/>
          </a:p>
          <a:p>
            <a:r>
              <a:rPr lang="en-US" dirty="0"/>
              <a:t>CSO Online. (2024). </a:t>
            </a:r>
            <a:r>
              <a:rPr lang="en-US" i="1" dirty="0"/>
              <a:t>The Biggest Data Breaches of the 21st Century</a:t>
            </a:r>
            <a:r>
              <a:rPr lang="en-US" dirty="0"/>
              <a:t>. [online] Available at: https://</a:t>
            </a:r>
            <a:r>
              <a:rPr lang="en-US" dirty="0" err="1"/>
              <a:t>www.csoonline.com</a:t>
            </a:r>
            <a:r>
              <a:rPr lang="en-US" dirty="0"/>
              <a:t>/article/534628/the-biggest-data-breaches-of-the-21st-century.html</a:t>
            </a:r>
          </a:p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046637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854</Words>
  <Application>Microsoft Macintosh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Marriott Data Breach 2018</vt:lpstr>
      <vt:lpstr>What Types of Data Were Affected?</vt:lpstr>
      <vt:lpstr>What Happened(Timeline)?</vt:lpstr>
      <vt:lpstr>Who was Responsible?</vt:lpstr>
      <vt:lpstr>Were any escalation(s) stopped - how?</vt:lpstr>
      <vt:lpstr>Was the Business Continuity Plan instigated?</vt:lpstr>
      <vt:lpstr>Was the ICO Notified?</vt:lpstr>
      <vt:lpstr>Were Affected Individuals Notified?</vt:lpstr>
      <vt:lpstr>Key Implecations</vt:lpstr>
      <vt:lpstr>Possible Mitigations</vt:lpstr>
      <vt:lpstr>References: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Nikunj Bhalotia</dc:creator>
  <cp:lastModifiedBy>Nikunj Bhalotia</cp:lastModifiedBy>
  <cp:revision>4</cp:revision>
  <dcterms:created xsi:type="dcterms:W3CDTF">2025-08-23T08:52:25Z</dcterms:created>
  <dcterms:modified xsi:type="dcterms:W3CDTF">2025-08-23T12:31:44Z</dcterms:modified>
</cp:coreProperties>
</file>