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57" r:id="rId4"/>
    <p:sldId id="258" r:id="rId5"/>
    <p:sldId id="260" r:id="rId6"/>
  </p:sldIdLst>
  <p:sldSz cx="12192000" cy="6858000"/>
  <p:notesSz cx="6858000" cy="9144000"/>
  <p:defaultText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2"/>
    <p:restoredTop sz="94731"/>
  </p:normalViewPr>
  <p:slideViewPr>
    <p:cSldViewPr snapToGrid="0">
      <p:cViewPr varScale="1">
        <p:scale>
          <a:sx n="145" d="100"/>
          <a:sy n="145" d="100"/>
        </p:scale>
        <p:origin x="11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DBF5F-C132-816A-1078-D464389D8B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E"/>
          </a:p>
        </p:txBody>
      </p:sp>
      <p:sp>
        <p:nvSpPr>
          <p:cNvPr id="3" name="Subtitle 2">
            <a:extLst>
              <a:ext uri="{FF2B5EF4-FFF2-40B4-BE49-F238E27FC236}">
                <a16:creationId xmlns:a16="http://schemas.microsoft.com/office/drawing/2014/main" id="{BD943AF3-2D44-C859-0DCA-D8FA6FB82E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E"/>
          </a:p>
        </p:txBody>
      </p:sp>
      <p:sp>
        <p:nvSpPr>
          <p:cNvPr id="4" name="Date Placeholder 3">
            <a:extLst>
              <a:ext uri="{FF2B5EF4-FFF2-40B4-BE49-F238E27FC236}">
                <a16:creationId xmlns:a16="http://schemas.microsoft.com/office/drawing/2014/main" id="{8569A63E-C739-1012-0C7A-30BC3B05C95B}"/>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08FB5859-7F94-37D0-12A9-F7EECEC8C2B7}"/>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ED9FF6AC-9CD2-8646-E548-6F31D4CCA992}"/>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113495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C239-611C-FD93-CF01-B6633331A6F1}"/>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4942489A-6601-D06D-F841-5397B5B9AF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9963EFDC-D416-64CD-12CE-0F53CB81E29B}"/>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4027D0B4-82BE-2250-48A7-185893E7E401}"/>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4ECB0F6B-84F8-8773-B9E8-8E44D1D35A6A}"/>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42639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D9BB-7AE3-FD3A-1AAC-7EC21C770A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4ECAD2B0-3168-D45B-92D3-AC19C2123F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75CBE1-6147-8F8A-5005-537E13E4D388}"/>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E233BDFF-FA85-0F2B-C82C-0DF5D5FEA6F5}"/>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4C932123-D59D-09B4-DCB3-88053B0DBBD8}"/>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1143054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F0D95-050B-C75B-C0C5-A20E6E5F0C69}"/>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C1EA505A-BDE1-934E-E0D8-7E9F93FDBD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16D3E5F9-012C-625A-842B-E1FF83CA43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2DAB23B2-B558-EBF7-6867-4777B2237FB3}"/>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6" name="Footer Placeholder 5">
            <a:extLst>
              <a:ext uri="{FF2B5EF4-FFF2-40B4-BE49-F238E27FC236}">
                <a16:creationId xmlns:a16="http://schemas.microsoft.com/office/drawing/2014/main" id="{D08A1A05-E1EB-5542-E94F-379DEA3C196B}"/>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52316769-D93E-60C1-0699-39CEF32717ED}"/>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2015710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ECAF5-E91E-4E08-24F7-9804E9AFAF50}"/>
              </a:ext>
            </a:extLst>
          </p:cNvPr>
          <p:cNvSpPr>
            <a:spLocks noGrp="1"/>
          </p:cNvSpPr>
          <p:nvPr>
            <p:ph type="title"/>
          </p:nvPr>
        </p:nvSpPr>
        <p:spPr>
          <a:xfrm>
            <a:off x="839788" y="365125"/>
            <a:ext cx="10515600" cy="1325563"/>
          </a:xfr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A2948E68-183C-BD21-A16B-C4C3166E0B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4DA076-DCA1-5B10-C451-A7CA3B0D1D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BEB67CD0-40C0-730F-AF10-DEB6E1901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88B726-68A0-13BB-F73B-AC9801ECCF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D57BB844-EA47-535F-5B2B-D117CB1C24B2}"/>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8" name="Footer Placeholder 7">
            <a:extLst>
              <a:ext uri="{FF2B5EF4-FFF2-40B4-BE49-F238E27FC236}">
                <a16:creationId xmlns:a16="http://schemas.microsoft.com/office/drawing/2014/main" id="{86CDA41E-2F37-8914-2A82-0A8D21CAB28D}"/>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B2EDEFD6-F759-DB40-8261-1377FDA20341}"/>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404157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F846-59E4-8A83-68AC-AD2466D01592}"/>
              </a:ext>
            </a:extLst>
          </p:cNvPr>
          <p:cNvSpPr>
            <a:spLocks noGrp="1"/>
          </p:cNvSpPr>
          <p:nvPr>
            <p:ph type="title"/>
          </p:nvPr>
        </p:nvSpPr>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E2FA1467-BAEC-EA9E-49C0-C4AD5EF87905}"/>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4" name="Footer Placeholder 3">
            <a:extLst>
              <a:ext uri="{FF2B5EF4-FFF2-40B4-BE49-F238E27FC236}">
                <a16:creationId xmlns:a16="http://schemas.microsoft.com/office/drawing/2014/main" id="{A64B8EF8-1394-1CC3-101E-0ED5E3A2D236}"/>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4773B20A-0ECA-140A-47BD-3BCD46826B67}"/>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4293995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BAEA80-CC1B-189D-FF1E-22FBE1E8366B}"/>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3" name="Footer Placeholder 2">
            <a:extLst>
              <a:ext uri="{FF2B5EF4-FFF2-40B4-BE49-F238E27FC236}">
                <a16:creationId xmlns:a16="http://schemas.microsoft.com/office/drawing/2014/main" id="{28D5B3F7-D665-E1EF-5FE9-29BE2783448F}"/>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081704C6-4DD2-FDE4-1652-F59AFC2F6D33}"/>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398737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C9A9-750B-7E32-17F4-57FE9479F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31F3EDC0-5DCA-AE91-E5B6-C80507AC8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EC753EB3-0E9F-45FE-6AB1-A53D685E34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D76D33-9202-5901-5418-2B554B981EFA}"/>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6" name="Footer Placeholder 5">
            <a:extLst>
              <a:ext uri="{FF2B5EF4-FFF2-40B4-BE49-F238E27FC236}">
                <a16:creationId xmlns:a16="http://schemas.microsoft.com/office/drawing/2014/main" id="{86DE7F18-34B2-A047-15D9-EB152C90400F}"/>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BB72D8EF-8917-18CD-008A-6536704D9DBD}"/>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1692796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D516A-9CBD-3215-C872-2BCBB7BD9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839FBB80-7E70-EA3B-DF1A-ACF4F6A27E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09DDAD7E-CB75-1626-FFCB-03986DAF7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D272D2-A947-14F6-8A35-784E5CB42AE7}"/>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6" name="Footer Placeholder 5">
            <a:extLst>
              <a:ext uri="{FF2B5EF4-FFF2-40B4-BE49-F238E27FC236}">
                <a16:creationId xmlns:a16="http://schemas.microsoft.com/office/drawing/2014/main" id="{E65532A5-781D-722C-C4C6-4C89D7A2AAF0}"/>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2CA9998A-D754-C3BF-772C-5D3296E062E3}"/>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2979772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82C1-F55E-60CB-DFEE-3D9332E613CC}"/>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1EC00DF7-1208-A396-2B5F-9D78B8F265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0EE14719-A992-D9BE-B81C-5630C5FF225E}"/>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533391C5-9321-B2FA-2B2B-9EB6C37F37C6}"/>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F09A4E1D-5D95-F35E-35AC-C7717415D0BF}"/>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130042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68830-93D0-6D6E-8AD0-B1CABD0247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228E10A7-DDC0-5C85-6EC3-9A16E44306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4FE85106-B455-57CE-5CCA-83DF8E307B78}"/>
              </a:ext>
            </a:extLst>
          </p:cNvPr>
          <p:cNvSpPr>
            <a:spLocks noGrp="1"/>
          </p:cNvSpPr>
          <p:nvPr>
            <p:ph type="dt" sz="half" idx="10"/>
          </p:nvPr>
        </p:nvSpPr>
        <p:spPr/>
        <p:txBody>
          <a:body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D72A816C-1C99-68C0-0533-12A673D7DBB4}"/>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3262B813-5D74-AA35-0D65-4F5DD09D7FF1}"/>
              </a:ext>
            </a:extLst>
          </p:cNvPr>
          <p:cNvSpPr>
            <a:spLocks noGrp="1"/>
          </p:cNvSpPr>
          <p:nvPr>
            <p:ph type="sldNum" sz="quarter" idx="12"/>
          </p:nvPr>
        </p:nvSpPr>
        <p:spPr/>
        <p:txBody>
          <a:bodyPr/>
          <a:lstStyle/>
          <a:p>
            <a:fld id="{28899783-EDBD-194D-A680-BB0E0C6FDD60}" type="slidenum">
              <a:rPr lang="en-AE" smtClean="0"/>
              <a:t>‹#›</a:t>
            </a:fld>
            <a:endParaRPr lang="en-AE"/>
          </a:p>
        </p:txBody>
      </p:sp>
    </p:spTree>
    <p:extLst>
      <p:ext uri="{BB962C8B-B14F-4D97-AF65-F5344CB8AC3E}">
        <p14:creationId xmlns:p14="http://schemas.microsoft.com/office/powerpoint/2010/main" val="1656153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611A4D-2BF5-B891-4CCD-D9954EEF05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D5837CB5-8C21-C678-9DDB-A99D23E782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149742E6-2A6B-AB72-DB27-26C1AEE10A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131D64-D3E9-B44A-B5CD-17B93F4E1572}" type="datetimeFigureOut">
              <a:rPr lang="en-AE" smtClean="0"/>
              <a:t>13/08/2025</a:t>
            </a:fld>
            <a:endParaRPr lang="en-AE"/>
          </a:p>
        </p:txBody>
      </p:sp>
      <p:sp>
        <p:nvSpPr>
          <p:cNvPr id="5" name="Footer Placeholder 4">
            <a:extLst>
              <a:ext uri="{FF2B5EF4-FFF2-40B4-BE49-F238E27FC236}">
                <a16:creationId xmlns:a16="http://schemas.microsoft.com/office/drawing/2014/main" id="{488945A7-D35F-81A2-5C9C-0874D072AC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E"/>
          </a:p>
        </p:txBody>
      </p:sp>
      <p:sp>
        <p:nvSpPr>
          <p:cNvPr id="6" name="Slide Number Placeholder 5">
            <a:extLst>
              <a:ext uri="{FF2B5EF4-FFF2-40B4-BE49-F238E27FC236}">
                <a16:creationId xmlns:a16="http://schemas.microsoft.com/office/drawing/2014/main" id="{0D326797-5E12-44FF-E2C8-0D2FB77E02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899783-EDBD-194D-A680-BB0E0C6FDD60}" type="slidenum">
              <a:rPr lang="en-AE" smtClean="0"/>
              <a:t>‹#›</a:t>
            </a:fld>
            <a:endParaRPr lang="en-AE"/>
          </a:p>
        </p:txBody>
      </p:sp>
    </p:spTree>
    <p:extLst>
      <p:ext uri="{BB962C8B-B14F-4D97-AF65-F5344CB8AC3E}">
        <p14:creationId xmlns:p14="http://schemas.microsoft.com/office/powerpoint/2010/main" val="1033088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C3E9-BF56-EBA6-96B5-4CC1486F5251}"/>
              </a:ext>
            </a:extLst>
          </p:cNvPr>
          <p:cNvSpPr>
            <a:spLocks noGrp="1"/>
          </p:cNvSpPr>
          <p:nvPr>
            <p:ph type="ctrTitle"/>
          </p:nvPr>
        </p:nvSpPr>
        <p:spPr/>
        <p:txBody>
          <a:bodyPr>
            <a:normAutofit/>
          </a:bodyPr>
          <a:lstStyle/>
          <a:p>
            <a:r>
              <a:rPr lang="en-US" b="1" dirty="0"/>
              <a:t>The Solar Winds Breach Case Study</a:t>
            </a:r>
            <a:endParaRPr lang="en-AE" dirty="0"/>
          </a:p>
        </p:txBody>
      </p:sp>
      <p:sp>
        <p:nvSpPr>
          <p:cNvPr id="3" name="Subtitle 2">
            <a:extLst>
              <a:ext uri="{FF2B5EF4-FFF2-40B4-BE49-F238E27FC236}">
                <a16:creationId xmlns:a16="http://schemas.microsoft.com/office/drawing/2014/main" id="{D5813567-EF4C-CF88-E5E0-D693DE7F1C5D}"/>
              </a:ext>
            </a:extLst>
          </p:cNvPr>
          <p:cNvSpPr>
            <a:spLocks noGrp="1"/>
          </p:cNvSpPr>
          <p:nvPr>
            <p:ph type="subTitle" idx="1"/>
          </p:nvPr>
        </p:nvSpPr>
        <p:spPr/>
        <p:txBody>
          <a:bodyPr/>
          <a:lstStyle/>
          <a:p>
            <a:r>
              <a:rPr lang="en-AE" dirty="0"/>
              <a:t>By Nikunj Bhalotia</a:t>
            </a:r>
          </a:p>
        </p:txBody>
      </p:sp>
    </p:spTree>
    <p:extLst>
      <p:ext uri="{BB962C8B-B14F-4D97-AF65-F5344CB8AC3E}">
        <p14:creationId xmlns:p14="http://schemas.microsoft.com/office/powerpoint/2010/main" val="2995096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963E2-DA6A-2E8D-A8B0-96C851FDB0F0}"/>
              </a:ext>
            </a:extLst>
          </p:cNvPr>
          <p:cNvSpPr>
            <a:spLocks noGrp="1"/>
          </p:cNvSpPr>
          <p:nvPr>
            <p:ph type="title"/>
          </p:nvPr>
        </p:nvSpPr>
        <p:spPr/>
        <p:txBody>
          <a:bodyPr/>
          <a:lstStyle/>
          <a:p>
            <a:r>
              <a:rPr lang="en-AE" dirty="0"/>
              <a:t>The Attack</a:t>
            </a:r>
          </a:p>
        </p:txBody>
      </p:sp>
      <p:sp>
        <p:nvSpPr>
          <p:cNvPr id="3" name="Content Placeholder 2">
            <a:extLst>
              <a:ext uri="{FF2B5EF4-FFF2-40B4-BE49-F238E27FC236}">
                <a16:creationId xmlns:a16="http://schemas.microsoft.com/office/drawing/2014/main" id="{9420917B-3E25-339F-1644-0EBBA8C93DD8}"/>
              </a:ext>
            </a:extLst>
          </p:cNvPr>
          <p:cNvSpPr>
            <a:spLocks noGrp="1"/>
          </p:cNvSpPr>
          <p:nvPr>
            <p:ph idx="1"/>
          </p:nvPr>
        </p:nvSpPr>
        <p:spPr/>
        <p:txBody>
          <a:bodyPr>
            <a:normAutofit/>
          </a:bodyPr>
          <a:lstStyle/>
          <a:p>
            <a:r>
              <a:rPr lang="en-US" sz="2000" dirty="0"/>
              <a:t>This was one of the largest and most sophisticated supply chain cyberattacks in history, impacting U.S. government agencies and major corporations.</a:t>
            </a:r>
          </a:p>
          <a:p>
            <a:r>
              <a:rPr lang="en-US" sz="2000" dirty="0"/>
              <a:t>Attackers compromised SolarWinds’ internal systems and altered the Orion IT management software.</a:t>
            </a:r>
          </a:p>
          <a:p>
            <a:r>
              <a:rPr lang="en-US" sz="2000" dirty="0"/>
              <a:t>Orion updates were distributed through SolarWinds’ standard update cycle to thousands of customers.</a:t>
            </a:r>
          </a:p>
          <a:p>
            <a:r>
              <a:rPr lang="en-US" sz="2000" dirty="0"/>
              <a:t>The malicious code allowed attackers to gain long-term, stealthy access to victim networks.</a:t>
            </a:r>
          </a:p>
          <a:p>
            <a:r>
              <a:rPr lang="en-US" sz="2000" dirty="0"/>
              <a:t>Attackers used this access to read emails, steal sensitive data, and monitor internal systems without detection.</a:t>
            </a:r>
          </a:p>
          <a:p>
            <a:r>
              <a:rPr lang="en-US" sz="2000" dirty="0"/>
              <a:t>The breach went undetected for months, exposing the risks of trusted vendor software supply chains.</a:t>
            </a:r>
          </a:p>
          <a:p>
            <a:endParaRPr lang="en-AE" dirty="0"/>
          </a:p>
        </p:txBody>
      </p:sp>
    </p:spTree>
    <p:extLst>
      <p:ext uri="{BB962C8B-B14F-4D97-AF65-F5344CB8AC3E}">
        <p14:creationId xmlns:p14="http://schemas.microsoft.com/office/powerpoint/2010/main" val="1717532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B839-82F4-7816-8741-43AF96FE8D6C}"/>
              </a:ext>
            </a:extLst>
          </p:cNvPr>
          <p:cNvSpPr>
            <a:spLocks noGrp="1"/>
          </p:cNvSpPr>
          <p:nvPr>
            <p:ph type="title"/>
          </p:nvPr>
        </p:nvSpPr>
        <p:spPr>
          <a:xfrm>
            <a:off x="829733" y="101356"/>
            <a:ext cx="10515600" cy="1325563"/>
          </a:xfrm>
        </p:spPr>
        <p:txBody>
          <a:bodyPr/>
          <a:lstStyle/>
          <a:p>
            <a:r>
              <a:rPr lang="en-AE" dirty="0"/>
              <a:t>Solarwinds Exploit Analysis</a:t>
            </a:r>
          </a:p>
        </p:txBody>
      </p:sp>
      <p:graphicFrame>
        <p:nvGraphicFramePr>
          <p:cNvPr id="4" name="Content Placeholder 3">
            <a:extLst>
              <a:ext uri="{FF2B5EF4-FFF2-40B4-BE49-F238E27FC236}">
                <a16:creationId xmlns:a16="http://schemas.microsoft.com/office/drawing/2014/main" id="{A599A4FE-868F-16C7-CFED-243CF09C491E}"/>
              </a:ext>
            </a:extLst>
          </p:cNvPr>
          <p:cNvGraphicFramePr>
            <a:graphicFrameLocks noGrp="1"/>
          </p:cNvGraphicFramePr>
          <p:nvPr>
            <p:ph idx="1"/>
            <p:extLst>
              <p:ext uri="{D42A27DB-BD31-4B8C-83A1-F6EECF244321}">
                <p14:modId xmlns:p14="http://schemas.microsoft.com/office/powerpoint/2010/main" val="1449531380"/>
              </p:ext>
            </p:extLst>
          </p:nvPr>
        </p:nvGraphicFramePr>
        <p:xfrm>
          <a:off x="829733" y="1206204"/>
          <a:ext cx="10524067" cy="5286671"/>
        </p:xfrm>
        <a:graphic>
          <a:graphicData uri="http://schemas.openxmlformats.org/drawingml/2006/table">
            <a:tbl>
              <a:tblPr firstRow="1" bandRow="1">
                <a:tableStyleId>{5C22544A-7EE6-4342-B048-85BDC9FD1C3A}</a:tableStyleId>
              </a:tblPr>
              <a:tblGrid>
                <a:gridCol w="946638">
                  <a:extLst>
                    <a:ext uri="{9D8B030D-6E8A-4147-A177-3AD203B41FA5}">
                      <a16:colId xmlns:a16="http://schemas.microsoft.com/office/drawing/2014/main" val="3594187870"/>
                    </a:ext>
                  </a:extLst>
                </a:gridCol>
                <a:gridCol w="4906108">
                  <a:extLst>
                    <a:ext uri="{9D8B030D-6E8A-4147-A177-3AD203B41FA5}">
                      <a16:colId xmlns:a16="http://schemas.microsoft.com/office/drawing/2014/main" val="1244417658"/>
                    </a:ext>
                  </a:extLst>
                </a:gridCol>
                <a:gridCol w="4671321">
                  <a:extLst>
                    <a:ext uri="{9D8B030D-6E8A-4147-A177-3AD203B41FA5}">
                      <a16:colId xmlns:a16="http://schemas.microsoft.com/office/drawing/2014/main" val="3388244371"/>
                    </a:ext>
                  </a:extLst>
                </a:gridCol>
              </a:tblGrid>
              <a:tr h="394205">
                <a:tc>
                  <a:txBody>
                    <a:bodyPr/>
                    <a:lstStyle/>
                    <a:p>
                      <a:r>
                        <a:rPr lang="en-AE" sz="1000" dirty="0"/>
                        <a:t>Phases</a:t>
                      </a:r>
                    </a:p>
                  </a:txBody>
                  <a:tcPr/>
                </a:tc>
                <a:tc>
                  <a:txBody>
                    <a:bodyPr/>
                    <a:lstStyle/>
                    <a:p>
                      <a:r>
                        <a:rPr lang="en-AE" sz="1000" dirty="0"/>
                        <a:t>Kill Chain 1 (SolarWinds Environment)</a:t>
                      </a:r>
                    </a:p>
                  </a:txBody>
                  <a:tcPr/>
                </a:tc>
                <a:tc>
                  <a:txBody>
                    <a:bodyPr/>
                    <a:lstStyle/>
                    <a:p>
                      <a:r>
                        <a:rPr lang="en-AE" sz="1000" dirty="0"/>
                        <a:t>Kill Chain 2 (SolarWinds Customers)</a:t>
                      </a:r>
                    </a:p>
                  </a:txBody>
                  <a:tcPr/>
                </a:tc>
                <a:extLst>
                  <a:ext uri="{0D108BD9-81ED-4DB2-BD59-A6C34878D82A}">
                    <a16:rowId xmlns:a16="http://schemas.microsoft.com/office/drawing/2014/main" val="585957842"/>
                  </a:ext>
                </a:extLst>
              </a:tr>
              <a:tr h="1069214">
                <a:tc>
                  <a:txBody>
                    <a:bodyPr/>
                    <a:lstStyle/>
                    <a:p>
                      <a:r>
                        <a:rPr lang="en-US" sz="1000" dirty="0"/>
                        <a:t>Reconnaissance</a:t>
                      </a:r>
                      <a:endParaRPr lang="en-AE" sz="1000" dirty="0"/>
                    </a:p>
                  </a:txBody>
                  <a:tcPr/>
                </a:tc>
                <a:tc>
                  <a:txBody>
                    <a:bodyPr/>
                    <a:lstStyle/>
                    <a:p>
                      <a:r>
                        <a:rPr lang="en-US" sz="1000" dirty="0"/>
                        <a:t>The public marketing website listed specific corporate and government clients using Orion software, identifying it as a high-value target.</a:t>
                      </a:r>
                    </a:p>
                    <a:p>
                      <a:r>
                        <a:rPr lang="en-US" sz="1000" dirty="0"/>
                        <a:t>Understanding of Orion development process was learned</a:t>
                      </a:r>
                    </a:p>
                  </a:txBody>
                  <a:tcPr/>
                </a:tc>
                <a:tc>
                  <a:txBody>
                    <a:bodyPr/>
                    <a:lstStyle/>
                    <a:p>
                      <a:r>
                        <a:rPr lang="en-US" sz="1000" dirty="0"/>
                        <a:t>The NPR report does not mention any specific reconnaissance techniques used by the attackers before altering the Orion software. According to </a:t>
                      </a:r>
                      <a:r>
                        <a:rPr lang="en-AE" sz="1000" dirty="0"/>
                        <a:t>Sudhakar Ramakrishnan(2021)</a:t>
                      </a:r>
                      <a:r>
                        <a:rPr lang="en-US" sz="1000" dirty="0"/>
                        <a:t>, after gaining access to internal systems through compromised employee credentials, the attackers studied the Orion development environment. This allowed them to understand the build process well enough to insert malicious code without detection. </a:t>
                      </a:r>
                      <a:endParaRPr lang="en-US" sz="1000" kern="1200" dirty="0">
                        <a:solidFill>
                          <a:schemeClr val="dk1"/>
                        </a:solidFill>
                        <a:latin typeface="+mn-lt"/>
                        <a:ea typeface="+mn-ea"/>
                        <a:cs typeface="+mn-cs"/>
                      </a:endParaRPr>
                    </a:p>
                  </a:txBody>
                  <a:tcPr/>
                </a:tc>
                <a:extLst>
                  <a:ext uri="{0D108BD9-81ED-4DB2-BD59-A6C34878D82A}">
                    <a16:rowId xmlns:a16="http://schemas.microsoft.com/office/drawing/2014/main" val="3727032780"/>
                  </a:ext>
                </a:extLst>
              </a:tr>
              <a:tr h="745210">
                <a:tc>
                  <a:txBody>
                    <a:bodyPr/>
                    <a:lstStyle/>
                    <a:p>
                      <a:r>
                        <a:rPr lang="en-US" sz="1000" dirty="0"/>
                        <a:t>Weaponization</a:t>
                      </a:r>
                      <a:endParaRPr lang="en-AE" sz="1000" dirty="0"/>
                    </a:p>
                  </a:txBody>
                  <a:tcPr/>
                </a:tc>
                <a:tc>
                  <a:txBody>
                    <a:bodyPr/>
                    <a:lstStyle/>
                    <a:p>
                      <a:r>
                        <a:rPr lang="en-AE" sz="1000" dirty="0"/>
                        <a:t>Not Identified: No exploit details have been provided on how or which tools or techniques were used.</a:t>
                      </a:r>
                    </a:p>
                  </a:txBody>
                  <a:tcPr/>
                </a:tc>
                <a:tc>
                  <a:txBody>
                    <a:bodyPr/>
                    <a:lstStyle/>
                    <a:p>
                      <a:r>
                        <a:rPr lang="en-US" sz="1000" dirty="0"/>
                        <a:t>The attackers changed the Orion software so that when customers installed an update, it would secretly give the attackers a way into their systems. They made these changes in a way that looked normal, so it would be hard for anyone to notice. </a:t>
                      </a:r>
                      <a:endParaRPr lang="en-AE" sz="1000" dirty="0"/>
                    </a:p>
                  </a:txBody>
                  <a:tcPr/>
                </a:tc>
                <a:extLst>
                  <a:ext uri="{0D108BD9-81ED-4DB2-BD59-A6C34878D82A}">
                    <a16:rowId xmlns:a16="http://schemas.microsoft.com/office/drawing/2014/main" val="196277583"/>
                  </a:ext>
                </a:extLst>
              </a:tr>
              <a:tr h="745210">
                <a:tc>
                  <a:txBody>
                    <a:bodyPr/>
                    <a:lstStyle/>
                    <a:p>
                      <a:r>
                        <a:rPr lang="en-US" sz="1000" dirty="0"/>
                        <a:t>Delivery</a:t>
                      </a:r>
                      <a:endParaRPr lang="en-AE" sz="1000" dirty="0"/>
                    </a:p>
                  </a:txBody>
                  <a:tcPr/>
                </a:tc>
                <a:tc>
                  <a:txBody>
                    <a:bodyPr/>
                    <a:lstStyle/>
                    <a:p>
                      <a:r>
                        <a:rPr lang="en-AE" sz="1000" dirty="0"/>
                        <a:t>The NPR report doesn’t mention any delivery mechanism.</a:t>
                      </a:r>
                    </a:p>
                    <a:p>
                      <a:r>
                        <a:rPr lang="en-AE" sz="1000" dirty="0"/>
                        <a:t>As per Sudhakar Ramakrishnan(2021) a compromised SolarWinds email account was used to </a:t>
                      </a:r>
                      <a:r>
                        <a:rPr lang="en-US" sz="1000" dirty="0"/>
                        <a:t>access accounts of targeted personnel </a:t>
                      </a:r>
                      <a:r>
                        <a:rPr lang="en-US" sz="1000" dirty="0" err="1"/>
                        <a:t>programatically</a:t>
                      </a:r>
                      <a:r>
                        <a:rPr lang="en-US" sz="1000" dirty="0"/>
                        <a:t>,</a:t>
                      </a:r>
                      <a:r>
                        <a:rPr lang="en-AE" sz="1000" dirty="0"/>
                        <a:t> but the exact method used was not identified</a:t>
                      </a:r>
                    </a:p>
                  </a:txBody>
                  <a:tcPr/>
                </a:tc>
                <a:tc>
                  <a:txBody>
                    <a:bodyPr/>
                    <a:lstStyle/>
                    <a:p>
                      <a:r>
                        <a:rPr lang="en-US" sz="1000" dirty="0"/>
                        <a:t>The modified Orion software update was sent to customers as part of SolarWinds’ regular software updates. Because these updates came directly from SolarWinds and looked legitimate, thousands of customers installed them without knowing anything was wrong. </a:t>
                      </a:r>
                      <a:endParaRPr lang="en-AE" sz="1000" dirty="0"/>
                    </a:p>
                  </a:txBody>
                  <a:tcPr/>
                </a:tc>
                <a:extLst>
                  <a:ext uri="{0D108BD9-81ED-4DB2-BD59-A6C34878D82A}">
                    <a16:rowId xmlns:a16="http://schemas.microsoft.com/office/drawing/2014/main" val="892537910"/>
                  </a:ext>
                </a:extLst>
              </a:tr>
              <a:tr h="583208">
                <a:tc>
                  <a:txBody>
                    <a:bodyPr/>
                    <a:lstStyle/>
                    <a:p>
                      <a:r>
                        <a:rPr lang="en-US" sz="1000" dirty="0"/>
                        <a:t>Exploitation</a:t>
                      </a:r>
                      <a:endParaRPr lang="en-AE"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The NPR report doesn’t mention any exploitation methods.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Stolen employee credentials were used to gain </a:t>
                      </a:r>
                      <a:r>
                        <a:rPr lang="en-US" sz="1000" dirty="0" err="1"/>
                        <a:t>unauthorised</a:t>
                      </a:r>
                      <a:r>
                        <a:rPr lang="en-US" sz="1000" dirty="0"/>
                        <a:t> access to the Orion development environment as mentioned by </a:t>
                      </a:r>
                      <a:r>
                        <a:rPr lang="en-AE" sz="1000" dirty="0"/>
                        <a:t>Sudhakar Ramakrishnan(2021) </a:t>
                      </a:r>
                      <a:endParaRPr lang="en-US" sz="1000" dirty="0"/>
                    </a:p>
                  </a:txBody>
                  <a:tcPr/>
                </a:tc>
                <a:tc>
                  <a:txBody>
                    <a:bodyPr/>
                    <a:lstStyle/>
                    <a:p>
                      <a:r>
                        <a:rPr lang="en-US" sz="1000" dirty="0"/>
                        <a:t>When customers installed the Orion update, the hidden malicious code inside it ran automatically on their systems. Because it was part of trusted software, it was able to run without raising alarms. </a:t>
                      </a:r>
                      <a:endParaRPr lang="en-AE" sz="1000" dirty="0"/>
                    </a:p>
                  </a:txBody>
                  <a:tcPr/>
                </a:tc>
                <a:extLst>
                  <a:ext uri="{0D108BD9-81ED-4DB2-BD59-A6C34878D82A}">
                    <a16:rowId xmlns:a16="http://schemas.microsoft.com/office/drawing/2014/main" val="1034641681"/>
                  </a:ext>
                </a:extLst>
              </a:tr>
              <a:tr h="583208">
                <a:tc>
                  <a:txBody>
                    <a:bodyPr/>
                    <a:lstStyle/>
                    <a:p>
                      <a:r>
                        <a:rPr lang="en-US" sz="1000" dirty="0"/>
                        <a:t>Installation</a:t>
                      </a:r>
                      <a:endParaRPr lang="en-AE" sz="1000" dirty="0"/>
                    </a:p>
                  </a:txBody>
                  <a:tcPr/>
                </a:tc>
                <a:tc>
                  <a:txBody>
                    <a:bodyPr/>
                    <a:lstStyle/>
                    <a:p>
                      <a:r>
                        <a:rPr lang="en-AE" sz="1000" dirty="0"/>
                        <a:t>NPR report doesn’t specify any specific persistence mechanism being used.</a:t>
                      </a:r>
                    </a:p>
                  </a:txBody>
                  <a:tcPr/>
                </a:tc>
                <a:tc>
                  <a:txBody>
                    <a:bodyPr/>
                    <a:lstStyle/>
                    <a:p>
                      <a:r>
                        <a:rPr lang="en-US" sz="1000" dirty="0"/>
                        <a:t>Once the malicious code was running, it set up a hidden way for the attackers to get back into the customer’s systems later, even after the initial update process was over. </a:t>
                      </a:r>
                      <a:endParaRPr lang="en-AE" sz="1000" dirty="0"/>
                    </a:p>
                  </a:txBody>
                  <a:tcPr/>
                </a:tc>
                <a:extLst>
                  <a:ext uri="{0D108BD9-81ED-4DB2-BD59-A6C34878D82A}">
                    <a16:rowId xmlns:a16="http://schemas.microsoft.com/office/drawing/2014/main" val="2734030719"/>
                  </a:ext>
                </a:extLst>
              </a:tr>
              <a:tr h="583208">
                <a:tc>
                  <a:txBody>
                    <a:bodyPr/>
                    <a:lstStyle/>
                    <a:p>
                      <a:r>
                        <a:rPr lang="en-US" sz="1000" dirty="0"/>
                        <a:t>Command and Control</a:t>
                      </a:r>
                      <a:endParaRPr lang="en-AE" sz="1000" dirty="0"/>
                    </a:p>
                  </a:txBody>
                  <a:tcPr/>
                </a:tc>
                <a:tc>
                  <a:txBody>
                    <a:bodyPr/>
                    <a:lstStyle/>
                    <a:p>
                      <a:r>
                        <a:rPr lang="en-US" sz="1000" dirty="0"/>
                        <a:t>The NPR report doesn’t mention any controlled</a:t>
                      </a:r>
                      <a:r>
                        <a:rPr lang="en-AE" sz="1000" dirty="0"/>
                        <a:t> assets being contacted during this stage.</a:t>
                      </a:r>
                    </a:p>
                  </a:txBody>
                  <a:tcPr/>
                </a:tc>
                <a:tc>
                  <a:txBody>
                    <a:bodyPr/>
                    <a:lstStyle/>
                    <a:p>
                      <a:r>
                        <a:rPr lang="en-US" sz="1000" dirty="0"/>
                        <a:t>After the malicious code was installed, it secretly connected back to computers controlled by the attackers over the internet. This allowed the attackers to send instructions into the victim’s network and control what happened next. </a:t>
                      </a:r>
                      <a:endParaRPr lang="en-AE" sz="1000" dirty="0"/>
                    </a:p>
                  </a:txBody>
                  <a:tcPr/>
                </a:tc>
                <a:extLst>
                  <a:ext uri="{0D108BD9-81ED-4DB2-BD59-A6C34878D82A}">
                    <a16:rowId xmlns:a16="http://schemas.microsoft.com/office/drawing/2014/main" val="2952554269"/>
                  </a:ext>
                </a:extLst>
              </a:tr>
              <a:tr h="583208">
                <a:tc>
                  <a:txBody>
                    <a:bodyPr/>
                    <a:lstStyle/>
                    <a:p>
                      <a:r>
                        <a:rPr lang="en-US" sz="1000" dirty="0"/>
                        <a:t>Actions on Objectives</a:t>
                      </a:r>
                      <a:endParaRPr lang="en-AE"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Exploit Orion development environment, enabling later insertion of malicious code into builds.</a:t>
                      </a:r>
                    </a:p>
                  </a:txBody>
                  <a:tcPr/>
                </a:tc>
                <a:tc>
                  <a:txBody>
                    <a:bodyPr/>
                    <a:lstStyle/>
                    <a:p>
                      <a:r>
                        <a:rPr lang="en-US" sz="1000" dirty="0"/>
                        <a:t>Using this hidden access, the attackers entered sensitive parts of the victims’ systems, read emails, and stole important information from government agencies and private companies. </a:t>
                      </a:r>
                      <a:endParaRPr lang="en-AE" sz="1000" dirty="0"/>
                    </a:p>
                  </a:txBody>
                  <a:tcPr/>
                </a:tc>
                <a:extLst>
                  <a:ext uri="{0D108BD9-81ED-4DB2-BD59-A6C34878D82A}">
                    <a16:rowId xmlns:a16="http://schemas.microsoft.com/office/drawing/2014/main" val="144750414"/>
                  </a:ext>
                </a:extLst>
              </a:tr>
            </a:tbl>
          </a:graphicData>
        </a:graphic>
      </p:graphicFrame>
    </p:spTree>
    <p:extLst>
      <p:ext uri="{BB962C8B-B14F-4D97-AF65-F5344CB8AC3E}">
        <p14:creationId xmlns:p14="http://schemas.microsoft.com/office/powerpoint/2010/main" val="1297511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37E7-5A4D-58D5-E08B-100EB9C9FAEB}"/>
              </a:ext>
            </a:extLst>
          </p:cNvPr>
          <p:cNvSpPr>
            <a:spLocks noGrp="1"/>
          </p:cNvSpPr>
          <p:nvPr>
            <p:ph type="title"/>
          </p:nvPr>
        </p:nvSpPr>
        <p:spPr>
          <a:xfrm>
            <a:off x="838200" y="0"/>
            <a:ext cx="10515600" cy="1325563"/>
          </a:xfrm>
        </p:spPr>
        <p:txBody>
          <a:bodyPr/>
          <a:lstStyle/>
          <a:p>
            <a:r>
              <a:rPr lang="en-AE" dirty="0"/>
              <a:t>Possible Mitigations and Tools</a:t>
            </a:r>
          </a:p>
        </p:txBody>
      </p:sp>
      <p:graphicFrame>
        <p:nvGraphicFramePr>
          <p:cNvPr id="4" name="Content Placeholder 3">
            <a:extLst>
              <a:ext uri="{FF2B5EF4-FFF2-40B4-BE49-F238E27FC236}">
                <a16:creationId xmlns:a16="http://schemas.microsoft.com/office/drawing/2014/main" id="{5ABF29AC-8390-DF2E-D89F-7CF2977281C7}"/>
              </a:ext>
            </a:extLst>
          </p:cNvPr>
          <p:cNvGraphicFramePr>
            <a:graphicFrameLocks noGrp="1"/>
          </p:cNvGraphicFramePr>
          <p:nvPr>
            <p:ph idx="1"/>
            <p:extLst>
              <p:ext uri="{D42A27DB-BD31-4B8C-83A1-F6EECF244321}">
                <p14:modId xmlns:p14="http://schemas.microsoft.com/office/powerpoint/2010/main" val="2976013253"/>
              </p:ext>
            </p:extLst>
          </p:nvPr>
        </p:nvGraphicFramePr>
        <p:xfrm>
          <a:off x="838200" y="1176899"/>
          <a:ext cx="10515600" cy="5456653"/>
        </p:xfrm>
        <a:graphic>
          <a:graphicData uri="http://schemas.openxmlformats.org/drawingml/2006/table">
            <a:tbl>
              <a:tblPr firstRow="1" bandRow="1">
                <a:tableStyleId>{5C22544A-7EE6-4342-B048-85BDC9FD1C3A}</a:tableStyleId>
              </a:tblPr>
              <a:tblGrid>
                <a:gridCol w="1887415">
                  <a:extLst>
                    <a:ext uri="{9D8B030D-6E8A-4147-A177-3AD203B41FA5}">
                      <a16:colId xmlns:a16="http://schemas.microsoft.com/office/drawing/2014/main" val="1907946603"/>
                    </a:ext>
                  </a:extLst>
                </a:gridCol>
                <a:gridCol w="8628185">
                  <a:extLst>
                    <a:ext uri="{9D8B030D-6E8A-4147-A177-3AD203B41FA5}">
                      <a16:colId xmlns:a16="http://schemas.microsoft.com/office/drawing/2014/main" val="4197115684"/>
                    </a:ext>
                  </a:extLst>
                </a:gridCol>
              </a:tblGrid>
              <a:tr h="394783">
                <a:tc>
                  <a:txBody>
                    <a:bodyPr/>
                    <a:lstStyle/>
                    <a:p>
                      <a:r>
                        <a:rPr lang="en-AE" dirty="0"/>
                        <a:t>Kill Chain Phase</a:t>
                      </a:r>
                    </a:p>
                  </a:txBody>
                  <a:tcPr/>
                </a:tc>
                <a:tc>
                  <a:txBody>
                    <a:bodyPr/>
                    <a:lstStyle/>
                    <a:p>
                      <a:r>
                        <a:rPr lang="en-AE" dirty="0"/>
                        <a:t>Possible Mitigations</a:t>
                      </a:r>
                    </a:p>
                  </a:txBody>
                  <a:tcPr/>
                </a:tc>
                <a:extLst>
                  <a:ext uri="{0D108BD9-81ED-4DB2-BD59-A6C34878D82A}">
                    <a16:rowId xmlns:a16="http://schemas.microsoft.com/office/drawing/2014/main" val="3049634372"/>
                  </a:ext>
                </a:extLst>
              </a:tr>
              <a:tr h="746301">
                <a:tc>
                  <a:txBody>
                    <a:bodyPr/>
                    <a:lstStyle/>
                    <a:p>
                      <a:r>
                        <a:rPr lang="en-US" sz="1000" dirty="0"/>
                        <a:t>Reconnaissance</a:t>
                      </a:r>
                      <a:endParaRPr lang="en-AE" sz="1000" dirty="0"/>
                    </a:p>
                  </a:txBody>
                  <a:tcPr/>
                </a:tc>
                <a:tc>
                  <a:txBody>
                    <a:bodyPr/>
                    <a:lstStyle/>
                    <a:p>
                      <a:pPr marL="171450" indent="-171450">
                        <a:buFont typeface="Arial" panose="020B0604020202020204" pitchFamily="34" charset="0"/>
                        <a:buChar char="•"/>
                      </a:pPr>
                      <a:r>
                        <a:rPr lang="en-AE" sz="1000" dirty="0"/>
                        <a:t>Implementing strict data governance rules can limit the </a:t>
                      </a:r>
                      <a:r>
                        <a:rPr lang="en-US" sz="1000" dirty="0"/>
                        <a:t>amount of information available in the</a:t>
                      </a:r>
                      <a:r>
                        <a:rPr lang="en-AE" sz="1000" dirty="0"/>
                        <a:t> public domain.</a:t>
                      </a:r>
                    </a:p>
                    <a:p>
                      <a:pPr marL="171450" indent="-171450">
                        <a:buFont typeface="Arial" panose="020B0604020202020204" pitchFamily="34" charset="0"/>
                        <a:buChar char="•"/>
                      </a:pPr>
                      <a:r>
                        <a:rPr lang="en-AE" sz="1000" dirty="0"/>
                        <a:t>Conduct regular OSINT monitoring to identify internal data available in </a:t>
                      </a:r>
                      <a:r>
                        <a:rPr lang="en-US" sz="1000" dirty="0"/>
                        <a:t>the public</a:t>
                      </a:r>
                      <a:r>
                        <a:rPr lang="en-AE" sz="1000" dirty="0"/>
                        <a:t> domain.</a:t>
                      </a:r>
                    </a:p>
                    <a:p>
                      <a:pPr marL="171450" indent="-171450">
                        <a:buFont typeface="Arial" panose="020B0604020202020204" pitchFamily="34" charset="0"/>
                        <a:buChar char="•"/>
                      </a:pPr>
                      <a:r>
                        <a:rPr lang="en-AE" sz="1000" dirty="0"/>
                        <a:t>Monitor for leaked credentials in data breaches on public forums and </a:t>
                      </a:r>
                      <a:r>
                        <a:rPr lang="en-US" sz="1000" dirty="0"/>
                        <a:t>the dark</a:t>
                      </a:r>
                      <a:r>
                        <a:rPr lang="en-AE" sz="1000" dirty="0"/>
                        <a:t> web.</a:t>
                      </a:r>
                    </a:p>
                    <a:p>
                      <a:pPr marL="171450" indent="-171450">
                        <a:buFont typeface="Arial" panose="020B0604020202020204" pitchFamily="34" charset="0"/>
                        <a:buChar char="•"/>
                      </a:pPr>
                      <a:r>
                        <a:rPr lang="en-AE" sz="1000" dirty="0"/>
                        <a:t>Customers should vet supply chain </a:t>
                      </a:r>
                      <a:r>
                        <a:rPr lang="en-US" sz="1000" dirty="0"/>
                        <a:t>vendors' security posture through regular assessments.</a:t>
                      </a:r>
                      <a:endParaRPr lang="en-AE" sz="1000" dirty="0"/>
                    </a:p>
                  </a:txBody>
                  <a:tcPr/>
                </a:tc>
                <a:extLst>
                  <a:ext uri="{0D108BD9-81ED-4DB2-BD59-A6C34878D82A}">
                    <a16:rowId xmlns:a16="http://schemas.microsoft.com/office/drawing/2014/main" val="448717159"/>
                  </a:ext>
                </a:extLst>
              </a:tr>
              <a:tr h="746301">
                <a:tc>
                  <a:txBody>
                    <a:bodyPr/>
                    <a:lstStyle/>
                    <a:p>
                      <a:r>
                        <a:rPr lang="en-US" sz="1000" dirty="0"/>
                        <a:t>Weaponization</a:t>
                      </a:r>
                      <a:endParaRPr lang="en-AE" sz="1000" dirty="0"/>
                    </a:p>
                  </a:txBody>
                  <a:tcPr/>
                </a:tc>
                <a:tc>
                  <a:txBody>
                    <a:bodyPr/>
                    <a:lstStyle/>
                    <a:p>
                      <a:pPr marL="171450" indent="-171450">
                        <a:buFont typeface="Arial" panose="020B0604020202020204" pitchFamily="34" charset="0"/>
                        <a:buChar char="•"/>
                      </a:pPr>
                      <a:r>
                        <a:rPr lang="en-AE" sz="1000" kern="1200" dirty="0">
                          <a:solidFill>
                            <a:schemeClr val="dk1"/>
                          </a:solidFill>
                          <a:latin typeface="+mn-lt"/>
                          <a:ea typeface="+mn-ea"/>
                          <a:cs typeface="+mn-cs"/>
                        </a:rPr>
                        <a:t>Adopt Secure Software Development Lifecycle</a:t>
                      </a:r>
                    </a:p>
                    <a:p>
                      <a:pPr marL="171450" indent="-171450">
                        <a:buFont typeface="Arial" panose="020B0604020202020204" pitchFamily="34" charset="0"/>
                        <a:buChar char="•"/>
                      </a:pPr>
                      <a:r>
                        <a:rPr lang="en-AE" sz="1000" kern="1200" dirty="0">
                          <a:solidFill>
                            <a:schemeClr val="dk1"/>
                          </a:solidFill>
                          <a:latin typeface="+mn-lt"/>
                          <a:ea typeface="+mn-ea"/>
                          <a:cs typeface="+mn-cs"/>
                        </a:rPr>
                        <a:t>Tamper protection techniques like </a:t>
                      </a:r>
                      <a:r>
                        <a:rPr lang="en-US" sz="1000" kern="1200" dirty="0">
                          <a:solidFill>
                            <a:schemeClr val="dk1"/>
                          </a:solidFill>
                          <a:latin typeface="+mn-lt"/>
                          <a:ea typeface="+mn-ea"/>
                          <a:cs typeface="+mn-cs"/>
                        </a:rPr>
                        <a:t>multi-layered</a:t>
                      </a:r>
                      <a:r>
                        <a:rPr lang="en-AE" sz="1000" kern="1200" dirty="0">
                          <a:solidFill>
                            <a:schemeClr val="dk1"/>
                          </a:solidFill>
                          <a:latin typeface="+mn-lt"/>
                          <a:ea typeface="+mn-ea"/>
                          <a:cs typeface="+mn-cs"/>
                        </a:rPr>
                        <a:t> code signing verification can be applied.</a:t>
                      </a:r>
                    </a:p>
                    <a:p>
                      <a:pPr marL="171450" indent="-171450">
                        <a:buFont typeface="Arial" panose="020B0604020202020204" pitchFamily="34" charset="0"/>
                        <a:buChar char="•"/>
                      </a:pPr>
                      <a:r>
                        <a:rPr lang="en-AE" sz="1000" kern="1200" dirty="0">
                          <a:solidFill>
                            <a:schemeClr val="dk1"/>
                          </a:solidFill>
                          <a:latin typeface="+mn-lt"/>
                          <a:ea typeface="+mn-ea"/>
                          <a:cs typeface="+mn-cs"/>
                        </a:rPr>
                        <a:t>Build environments can be airgapped</a:t>
                      </a:r>
                    </a:p>
                    <a:p>
                      <a:pPr marL="171450" indent="-171450">
                        <a:buFont typeface="Arial" panose="020B0604020202020204" pitchFamily="34" charset="0"/>
                        <a:buChar char="•"/>
                      </a:pPr>
                      <a:r>
                        <a:rPr lang="en-AE" sz="1000" kern="1200" dirty="0">
                          <a:solidFill>
                            <a:schemeClr val="dk1"/>
                          </a:solidFill>
                          <a:latin typeface="+mn-lt"/>
                          <a:ea typeface="+mn-ea"/>
                          <a:cs typeface="+mn-cs"/>
                        </a:rPr>
                        <a:t>Development and Build environments should follow the </a:t>
                      </a:r>
                      <a:r>
                        <a:rPr lang="en-US" sz="1000" kern="1200" dirty="0">
                          <a:solidFill>
                            <a:schemeClr val="dk1"/>
                          </a:solidFill>
                          <a:latin typeface="+mn-lt"/>
                          <a:ea typeface="+mn-ea"/>
                          <a:cs typeface="+mn-cs"/>
                        </a:rPr>
                        <a:t>principles</a:t>
                      </a:r>
                      <a:r>
                        <a:rPr lang="en-AE" sz="1000" kern="1200" dirty="0">
                          <a:solidFill>
                            <a:schemeClr val="dk1"/>
                          </a:solidFill>
                          <a:latin typeface="+mn-lt"/>
                          <a:ea typeface="+mn-ea"/>
                          <a:cs typeface="+mn-cs"/>
                        </a:rPr>
                        <a:t> of Least </a:t>
                      </a:r>
                      <a:r>
                        <a:rPr lang="en-US" sz="1000" kern="1200" dirty="0">
                          <a:solidFill>
                            <a:schemeClr val="dk1"/>
                          </a:solidFill>
                          <a:latin typeface="+mn-lt"/>
                          <a:ea typeface="+mn-ea"/>
                          <a:cs typeface="+mn-cs"/>
                        </a:rPr>
                        <a:t>privilege</a:t>
                      </a:r>
                      <a:endParaRPr lang="en-AE" sz="1000" kern="1200" dirty="0">
                        <a:solidFill>
                          <a:schemeClr val="dk1"/>
                        </a:solidFill>
                        <a:latin typeface="+mn-lt"/>
                        <a:ea typeface="+mn-ea"/>
                        <a:cs typeface="+mn-cs"/>
                      </a:endParaRPr>
                    </a:p>
                  </a:txBody>
                  <a:tcPr/>
                </a:tc>
                <a:extLst>
                  <a:ext uri="{0D108BD9-81ED-4DB2-BD59-A6C34878D82A}">
                    <a16:rowId xmlns:a16="http://schemas.microsoft.com/office/drawing/2014/main" val="2912489239"/>
                  </a:ext>
                </a:extLst>
              </a:tr>
              <a:tr h="908541">
                <a:tc>
                  <a:txBody>
                    <a:bodyPr/>
                    <a:lstStyle/>
                    <a:p>
                      <a:r>
                        <a:rPr lang="en-US" sz="1000" dirty="0"/>
                        <a:t>Delivery</a:t>
                      </a:r>
                      <a:endParaRPr lang="en-AE" sz="1000" dirty="0"/>
                    </a:p>
                  </a:txBody>
                  <a:tcPr/>
                </a:tc>
                <a:tc>
                  <a:txBody>
                    <a:bodyPr/>
                    <a:lstStyle/>
                    <a:p>
                      <a:pPr marL="171450" indent="-171450">
                        <a:buFont typeface="Arial" panose="020B0604020202020204" pitchFamily="34" charset="0"/>
                        <a:buChar char="•"/>
                      </a:pPr>
                      <a:r>
                        <a:rPr lang="en-AE" sz="1000" dirty="0"/>
                        <a:t>Email communications should be monitored for unusual patterns</a:t>
                      </a:r>
                    </a:p>
                    <a:p>
                      <a:pPr marL="171450" indent="-171450">
                        <a:buFont typeface="Arial" panose="020B0604020202020204" pitchFamily="34" charset="0"/>
                        <a:buChar char="•"/>
                      </a:pPr>
                      <a:r>
                        <a:rPr lang="en-US" sz="1000" dirty="0"/>
                        <a:t>R</a:t>
                      </a:r>
                      <a:r>
                        <a:rPr lang="en-AE" sz="1000" dirty="0"/>
                        <a:t>obust anti-phishing mechanisms should be used to protect email communications</a:t>
                      </a:r>
                    </a:p>
                    <a:p>
                      <a:pPr marL="171450" indent="-171450">
                        <a:buFont typeface="Arial" panose="020B0604020202020204" pitchFamily="34" charset="0"/>
                        <a:buChar char="•"/>
                      </a:pPr>
                      <a:r>
                        <a:rPr lang="en-AE" sz="1000" dirty="0"/>
                        <a:t>Sandboxing should be </a:t>
                      </a:r>
                      <a:r>
                        <a:rPr lang="en-US" sz="1000" dirty="0"/>
                        <a:t>set up</a:t>
                      </a:r>
                      <a:r>
                        <a:rPr lang="en-AE" sz="1000" dirty="0"/>
                        <a:t> for Attachments and URLs in email communications</a:t>
                      </a:r>
                    </a:p>
                    <a:p>
                      <a:pPr marL="171450" indent="-171450">
                        <a:buFont typeface="Arial" panose="020B0604020202020204" pitchFamily="34" charset="0"/>
                        <a:buChar char="•"/>
                      </a:pPr>
                      <a:r>
                        <a:rPr lang="en-AE" sz="1000" dirty="0"/>
                        <a:t>Vendors should use code analysis tools before release with source </a:t>
                      </a:r>
                      <a:r>
                        <a:rPr lang="en-US" sz="1000" dirty="0"/>
                        <a:t>comparison</a:t>
                      </a:r>
                      <a:endParaRPr lang="en-AE" sz="1000" dirty="0"/>
                    </a:p>
                    <a:p>
                      <a:pPr marL="171450" indent="-171450">
                        <a:buFont typeface="Arial" panose="020B0604020202020204" pitchFamily="34" charset="0"/>
                        <a:buChar char="•"/>
                      </a:pPr>
                      <a:r>
                        <a:rPr lang="en-AE" sz="1000" dirty="0"/>
                        <a:t>Customers should test updates in </a:t>
                      </a:r>
                      <a:r>
                        <a:rPr lang="en-US" sz="1000" dirty="0"/>
                        <a:t>a sandboxed</a:t>
                      </a:r>
                      <a:r>
                        <a:rPr lang="en-AE" sz="1000" dirty="0"/>
                        <a:t> environment before deploying to production </a:t>
                      </a:r>
                    </a:p>
                  </a:txBody>
                  <a:tcPr/>
                </a:tc>
                <a:extLst>
                  <a:ext uri="{0D108BD9-81ED-4DB2-BD59-A6C34878D82A}">
                    <a16:rowId xmlns:a16="http://schemas.microsoft.com/office/drawing/2014/main" val="3166296459"/>
                  </a:ext>
                </a:extLst>
              </a:tr>
              <a:tr h="908541">
                <a:tc>
                  <a:txBody>
                    <a:bodyPr/>
                    <a:lstStyle/>
                    <a:p>
                      <a:r>
                        <a:rPr lang="en-US" sz="1000" dirty="0"/>
                        <a:t>Exploitation</a:t>
                      </a:r>
                      <a:endParaRPr lang="en-AE" sz="1000" dirty="0"/>
                    </a:p>
                  </a:txBody>
                  <a:tcPr/>
                </a:tc>
                <a:tc>
                  <a:txBody>
                    <a:bodyPr/>
                    <a:lstStyle/>
                    <a:p>
                      <a:pPr marL="171450" indent="-171450" algn="l" defTabSz="914400" rtl="0" eaLnBrk="1" latinLnBrk="0" hangingPunct="1">
                        <a:buFont typeface="Arial" panose="020B0604020202020204" pitchFamily="34" charset="0"/>
                        <a:buChar char="•"/>
                      </a:pPr>
                      <a:r>
                        <a:rPr lang="en-AE" sz="1000" kern="1200" dirty="0">
                          <a:solidFill>
                            <a:schemeClr val="dk1"/>
                          </a:solidFill>
                          <a:latin typeface="+mn-lt"/>
                          <a:ea typeface="+mn-ea"/>
                          <a:cs typeface="+mn-cs"/>
                        </a:rPr>
                        <a:t>Ag</a:t>
                      </a:r>
                      <a:r>
                        <a:rPr lang="en-US" sz="1000" kern="1200" dirty="0">
                          <a:solidFill>
                            <a:schemeClr val="dk1"/>
                          </a:solidFill>
                          <a:latin typeface="+mn-lt"/>
                          <a:ea typeface="+mn-ea"/>
                          <a:cs typeface="+mn-cs"/>
                        </a:rPr>
                        <a:t>g</a:t>
                      </a:r>
                      <a:r>
                        <a:rPr lang="en-AE" sz="1000" kern="1200" dirty="0">
                          <a:solidFill>
                            <a:schemeClr val="dk1"/>
                          </a:solidFill>
                          <a:latin typeface="+mn-lt"/>
                          <a:ea typeface="+mn-ea"/>
                          <a:cs typeface="+mn-cs"/>
                        </a:rPr>
                        <a:t>ressive patching policies should be used to patch known </a:t>
                      </a:r>
                      <a:r>
                        <a:rPr lang="en-US" sz="1000" kern="1200" dirty="0">
                          <a:solidFill>
                            <a:schemeClr val="dk1"/>
                          </a:solidFill>
                          <a:latin typeface="+mn-lt"/>
                          <a:ea typeface="+mn-ea"/>
                          <a:cs typeface="+mn-cs"/>
                        </a:rPr>
                        <a:t>vulnerabilities.</a:t>
                      </a:r>
                      <a:endParaRPr lang="en-AE" sz="1000" kern="1200" dirty="0">
                        <a:solidFill>
                          <a:schemeClr val="dk1"/>
                        </a:solidFill>
                        <a:latin typeface="+mn-lt"/>
                        <a:ea typeface="+mn-ea"/>
                        <a:cs typeface="+mn-cs"/>
                      </a:endParaRP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A</a:t>
                      </a:r>
                      <a:r>
                        <a:rPr lang="en-AE" sz="1000" kern="1200" dirty="0">
                          <a:solidFill>
                            <a:schemeClr val="dk1"/>
                          </a:solidFill>
                          <a:latin typeface="+mn-lt"/>
                          <a:ea typeface="+mn-ea"/>
                          <a:cs typeface="+mn-cs"/>
                        </a:rPr>
                        <a:t>ll hosts should be protected using Endpoint Detection and </a:t>
                      </a:r>
                      <a:r>
                        <a:rPr lang="en-US" sz="1000" kern="1200" dirty="0">
                          <a:solidFill>
                            <a:schemeClr val="dk1"/>
                          </a:solidFill>
                          <a:latin typeface="+mn-lt"/>
                          <a:ea typeface="+mn-ea"/>
                          <a:cs typeface="+mn-cs"/>
                        </a:rPr>
                        <a:t>Response.</a:t>
                      </a:r>
                      <a:endParaRPr lang="en-AE" sz="1000" kern="1200" dirty="0">
                        <a:solidFill>
                          <a:schemeClr val="dk1"/>
                        </a:solidFill>
                        <a:latin typeface="+mn-lt"/>
                        <a:ea typeface="+mn-ea"/>
                        <a:cs typeface="+mn-cs"/>
                      </a:endParaRP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Host Intrusion Prevention Systems should be used to prevent zero-day exploits.</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The development environment should be segmented from the Corporate Environment.</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Attack surface reduction rules should be put in place for trusted software, like macros in Excel and automation scripts.</a:t>
                      </a:r>
                      <a:endParaRPr lang="en-AE" sz="1000" kern="1200" dirty="0">
                        <a:solidFill>
                          <a:schemeClr val="dk1"/>
                        </a:solidFill>
                        <a:latin typeface="+mn-lt"/>
                        <a:ea typeface="+mn-ea"/>
                        <a:cs typeface="+mn-cs"/>
                      </a:endParaRPr>
                    </a:p>
                  </a:txBody>
                  <a:tcPr/>
                </a:tc>
                <a:extLst>
                  <a:ext uri="{0D108BD9-81ED-4DB2-BD59-A6C34878D82A}">
                    <a16:rowId xmlns:a16="http://schemas.microsoft.com/office/drawing/2014/main" val="3072057971"/>
                  </a:ext>
                </a:extLst>
              </a:tr>
              <a:tr h="746301">
                <a:tc>
                  <a:txBody>
                    <a:bodyPr/>
                    <a:lstStyle/>
                    <a:p>
                      <a:r>
                        <a:rPr lang="en-US" sz="1000" dirty="0"/>
                        <a:t>Installation</a:t>
                      </a:r>
                      <a:endParaRPr lang="en-AE" sz="1000" dirty="0"/>
                    </a:p>
                  </a:txBody>
                  <a:tcPr/>
                </a:tc>
                <a:tc>
                  <a:txBody>
                    <a:bodyPr/>
                    <a:lstStyle/>
                    <a:p>
                      <a:pPr marL="171450" indent="-171450" algn="l" defTabSz="914400" rtl="0" eaLnBrk="1" latinLnBrk="0" hangingPunct="1">
                        <a:buFont typeface="Arial" panose="020B0604020202020204" pitchFamily="34" charset="0"/>
                        <a:buChar char="•"/>
                      </a:pPr>
                      <a:r>
                        <a:rPr lang="en-AE" sz="1000" kern="1200" dirty="0">
                          <a:solidFill>
                            <a:schemeClr val="dk1"/>
                          </a:solidFill>
                          <a:latin typeface="+mn-lt"/>
                          <a:ea typeface="+mn-ea"/>
                          <a:cs typeface="+mn-cs"/>
                        </a:rPr>
                        <a:t>Application whitelisting should be enforce to only allow installation of trusted software</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Privileged Access Management (PAM) to limit administrative privileges, making it harder for attackers to install unwanted software</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Monitoring should be enabled for creation of unusual services or scheduled tasks after patching.</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Forensic audits should be conducted periodically on Corporate Networks and Development and Build environments.</a:t>
                      </a:r>
                      <a:endParaRPr lang="en-AE" sz="1000" kern="1200" dirty="0">
                        <a:solidFill>
                          <a:schemeClr val="dk1"/>
                        </a:solidFill>
                        <a:latin typeface="+mn-lt"/>
                        <a:ea typeface="+mn-ea"/>
                        <a:cs typeface="+mn-cs"/>
                      </a:endParaRPr>
                    </a:p>
                  </a:txBody>
                  <a:tcPr/>
                </a:tc>
                <a:extLst>
                  <a:ext uri="{0D108BD9-81ED-4DB2-BD59-A6C34878D82A}">
                    <a16:rowId xmlns:a16="http://schemas.microsoft.com/office/drawing/2014/main" val="1963317284"/>
                  </a:ext>
                </a:extLst>
              </a:tr>
              <a:tr h="584062">
                <a:tc>
                  <a:txBody>
                    <a:bodyPr/>
                    <a:lstStyle/>
                    <a:p>
                      <a:r>
                        <a:rPr lang="en-US" sz="1000" dirty="0"/>
                        <a:t>Command and Control</a:t>
                      </a:r>
                      <a:endParaRPr lang="en-AE" sz="1000" dirty="0"/>
                    </a:p>
                  </a:txBody>
                  <a:tcPr/>
                </a:tc>
                <a:tc>
                  <a:txBody>
                    <a:bodyPr/>
                    <a:lstStyle/>
                    <a:p>
                      <a:pPr marL="171450" indent="-171450" algn="l" defTabSz="914400" rtl="0" eaLnBrk="1" latinLnBrk="0" hangingPunct="1">
                        <a:buFont typeface="Arial" panose="020B0604020202020204" pitchFamily="34" charset="0"/>
                        <a:buChar char="•"/>
                      </a:pPr>
                      <a:r>
                        <a:rPr lang="en-AE" sz="1000" kern="1200" dirty="0">
                          <a:solidFill>
                            <a:schemeClr val="dk1"/>
                          </a:solidFill>
                          <a:latin typeface="+mn-lt"/>
                          <a:ea typeface="+mn-ea"/>
                          <a:cs typeface="+mn-cs"/>
                        </a:rPr>
                        <a:t>Strict network </a:t>
                      </a:r>
                      <a:r>
                        <a:rPr lang="en-US" sz="1000" kern="1200" dirty="0">
                          <a:solidFill>
                            <a:schemeClr val="dk1"/>
                          </a:solidFill>
                          <a:latin typeface="+mn-lt"/>
                          <a:ea typeface="+mn-ea"/>
                          <a:cs typeface="+mn-cs"/>
                        </a:rPr>
                        <a:t>segmentation</a:t>
                      </a:r>
                      <a:r>
                        <a:rPr lang="en-AE" sz="1000" kern="1200" dirty="0">
                          <a:solidFill>
                            <a:schemeClr val="dk1"/>
                          </a:solidFill>
                          <a:latin typeface="+mn-lt"/>
                          <a:ea typeface="+mn-ea"/>
                          <a:cs typeface="+mn-cs"/>
                        </a:rPr>
                        <a:t> and firewall rules should be implemented to restrict unwanted outbound connections.</a:t>
                      </a:r>
                    </a:p>
                    <a:p>
                      <a:pPr marL="171450" indent="-171450" algn="l" defTabSz="914400" rtl="0" eaLnBrk="1" latinLnBrk="0" hangingPunct="1">
                        <a:buFont typeface="Arial" panose="020B0604020202020204" pitchFamily="34" charset="0"/>
                        <a:buChar char="•"/>
                      </a:pPr>
                      <a:r>
                        <a:rPr lang="en-AE" sz="1000" kern="1200" dirty="0">
                          <a:solidFill>
                            <a:schemeClr val="dk1"/>
                          </a:solidFill>
                          <a:latin typeface="+mn-lt"/>
                          <a:ea typeface="+mn-ea"/>
                          <a:cs typeface="+mn-cs"/>
                        </a:rPr>
                        <a:t>NIPS/NIDS should be used to detect and prevent suspicious network </a:t>
                      </a:r>
                      <a:r>
                        <a:rPr lang="en-US" sz="1000" kern="1200" dirty="0">
                          <a:solidFill>
                            <a:schemeClr val="dk1"/>
                          </a:solidFill>
                          <a:latin typeface="+mn-lt"/>
                          <a:ea typeface="+mn-ea"/>
                          <a:cs typeface="+mn-cs"/>
                        </a:rPr>
                        <a:t>traffic.</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SIEM systems should be used for continuous monitoring of the environment.</a:t>
                      </a:r>
                      <a:endParaRPr lang="en-AE" sz="1000" kern="1200" dirty="0">
                        <a:solidFill>
                          <a:schemeClr val="dk1"/>
                        </a:solidFill>
                        <a:latin typeface="+mn-lt"/>
                        <a:ea typeface="+mn-ea"/>
                        <a:cs typeface="+mn-cs"/>
                      </a:endParaRPr>
                    </a:p>
                  </a:txBody>
                  <a:tcPr/>
                </a:tc>
                <a:extLst>
                  <a:ext uri="{0D108BD9-81ED-4DB2-BD59-A6C34878D82A}">
                    <a16:rowId xmlns:a16="http://schemas.microsoft.com/office/drawing/2014/main" val="328321443"/>
                  </a:ext>
                </a:extLst>
              </a:tr>
              <a:tr h="421823">
                <a:tc>
                  <a:txBody>
                    <a:bodyPr/>
                    <a:lstStyle/>
                    <a:p>
                      <a:r>
                        <a:rPr lang="en-US" sz="1000" dirty="0"/>
                        <a:t>Actions on Objectives</a:t>
                      </a:r>
                      <a:endParaRPr lang="en-AE" sz="1000" dirty="0"/>
                    </a:p>
                  </a:txBody>
                  <a:tcPr/>
                </a:tc>
                <a:tc>
                  <a:txBody>
                    <a:bodyPr/>
                    <a:lstStyle/>
                    <a:p>
                      <a:pPr marL="171450" indent="-171450" algn="l" defTabSz="914400" rtl="0" eaLnBrk="1" latinLnBrk="0" hangingPunct="1">
                        <a:buFont typeface="Arial" panose="020B0604020202020204" pitchFamily="34" charset="0"/>
                        <a:buChar char="•"/>
                      </a:pPr>
                      <a:r>
                        <a:rPr lang="en-AE" sz="1000" kern="1200" dirty="0">
                          <a:solidFill>
                            <a:schemeClr val="dk1"/>
                          </a:solidFill>
                          <a:latin typeface="+mn-lt"/>
                          <a:ea typeface="+mn-ea"/>
                          <a:cs typeface="+mn-cs"/>
                        </a:rPr>
                        <a:t>Data Loss </a:t>
                      </a:r>
                      <a:r>
                        <a:rPr lang="en-US" sz="1000" kern="1200" dirty="0">
                          <a:solidFill>
                            <a:schemeClr val="dk1"/>
                          </a:solidFill>
                          <a:latin typeface="+mn-lt"/>
                          <a:ea typeface="+mn-ea"/>
                          <a:cs typeface="+mn-cs"/>
                        </a:rPr>
                        <a:t>Prevention</a:t>
                      </a:r>
                      <a:r>
                        <a:rPr lang="en-AE" sz="1000" kern="1200" dirty="0">
                          <a:solidFill>
                            <a:schemeClr val="dk1"/>
                          </a:solidFill>
                          <a:latin typeface="+mn-lt"/>
                          <a:ea typeface="+mn-ea"/>
                          <a:cs typeface="+mn-cs"/>
                        </a:rPr>
                        <a:t> systems should be implemented to stop unwanted exfiltration of sensitive data.</a:t>
                      </a:r>
                    </a:p>
                    <a:p>
                      <a:pPr marL="171450" indent="-171450" algn="l" defTabSz="914400" rtl="0" eaLnBrk="1" latinLnBrk="0" hangingPunct="1">
                        <a:buFont typeface="Arial" panose="020B0604020202020204" pitchFamily="34" charset="0"/>
                        <a:buChar char="•"/>
                      </a:pPr>
                      <a:r>
                        <a:rPr lang="en-US" sz="1000" kern="1200" dirty="0">
                          <a:solidFill>
                            <a:schemeClr val="dk1"/>
                          </a:solidFill>
                          <a:latin typeface="+mn-lt"/>
                          <a:ea typeface="+mn-ea"/>
                          <a:cs typeface="+mn-cs"/>
                        </a:rPr>
                        <a:t>User and Entity </a:t>
                      </a:r>
                      <a:r>
                        <a:rPr lang="en-US" sz="1000" kern="1200" dirty="0" err="1">
                          <a:solidFill>
                            <a:schemeClr val="dk1"/>
                          </a:solidFill>
                          <a:latin typeface="+mn-lt"/>
                          <a:ea typeface="+mn-ea"/>
                          <a:cs typeface="+mn-cs"/>
                        </a:rPr>
                        <a:t>Behaviour</a:t>
                      </a:r>
                      <a:r>
                        <a:rPr lang="en-US" sz="1000" kern="1200" dirty="0">
                          <a:solidFill>
                            <a:schemeClr val="dk1"/>
                          </a:solidFill>
                          <a:latin typeface="+mn-lt"/>
                          <a:ea typeface="+mn-ea"/>
                          <a:cs typeface="+mn-cs"/>
                        </a:rPr>
                        <a:t> Analytics should be deployed to monitor unusual user </a:t>
                      </a:r>
                      <a:r>
                        <a:rPr lang="en-US" sz="1000" kern="1200" dirty="0" err="1">
                          <a:solidFill>
                            <a:schemeClr val="dk1"/>
                          </a:solidFill>
                          <a:latin typeface="+mn-lt"/>
                          <a:ea typeface="+mn-ea"/>
                          <a:cs typeface="+mn-cs"/>
                        </a:rPr>
                        <a:t>behaviour</a:t>
                      </a:r>
                      <a:r>
                        <a:rPr lang="en-US" sz="1000" kern="1200" dirty="0">
                          <a:solidFill>
                            <a:schemeClr val="dk1"/>
                          </a:solidFill>
                          <a:latin typeface="+mn-lt"/>
                          <a:ea typeface="+mn-ea"/>
                          <a:cs typeface="+mn-cs"/>
                        </a:rPr>
                        <a:t>, like copying or deleting large data sets.</a:t>
                      </a:r>
                      <a:endParaRPr lang="en-AE" sz="1000" kern="1200" dirty="0">
                        <a:solidFill>
                          <a:schemeClr val="dk1"/>
                        </a:solidFill>
                        <a:latin typeface="+mn-lt"/>
                        <a:ea typeface="+mn-ea"/>
                        <a:cs typeface="+mn-cs"/>
                      </a:endParaRPr>
                    </a:p>
                  </a:txBody>
                  <a:tcPr/>
                </a:tc>
                <a:extLst>
                  <a:ext uri="{0D108BD9-81ED-4DB2-BD59-A6C34878D82A}">
                    <a16:rowId xmlns:a16="http://schemas.microsoft.com/office/drawing/2014/main" val="2469387392"/>
                  </a:ext>
                </a:extLst>
              </a:tr>
            </a:tbl>
          </a:graphicData>
        </a:graphic>
      </p:graphicFrame>
    </p:spTree>
    <p:extLst>
      <p:ext uri="{BB962C8B-B14F-4D97-AF65-F5344CB8AC3E}">
        <p14:creationId xmlns:p14="http://schemas.microsoft.com/office/powerpoint/2010/main" val="54514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912CC-C98F-FDAA-0EA7-9BD81F9B3E7E}"/>
              </a:ext>
            </a:extLst>
          </p:cNvPr>
          <p:cNvSpPr>
            <a:spLocks noGrp="1"/>
          </p:cNvSpPr>
          <p:nvPr>
            <p:ph type="title"/>
          </p:nvPr>
        </p:nvSpPr>
        <p:spPr/>
        <p:txBody>
          <a:bodyPr/>
          <a:lstStyle/>
          <a:p>
            <a:r>
              <a:rPr lang="en-AE" dirty="0"/>
              <a:t>References</a:t>
            </a:r>
          </a:p>
        </p:txBody>
      </p:sp>
      <p:sp>
        <p:nvSpPr>
          <p:cNvPr id="3" name="Content Placeholder 2">
            <a:extLst>
              <a:ext uri="{FF2B5EF4-FFF2-40B4-BE49-F238E27FC236}">
                <a16:creationId xmlns:a16="http://schemas.microsoft.com/office/drawing/2014/main" id="{46A6432B-8510-E533-FEE3-C8240F908C2B}"/>
              </a:ext>
            </a:extLst>
          </p:cNvPr>
          <p:cNvSpPr>
            <a:spLocks noGrp="1"/>
          </p:cNvSpPr>
          <p:nvPr>
            <p:ph idx="1"/>
          </p:nvPr>
        </p:nvSpPr>
        <p:spPr/>
        <p:txBody>
          <a:bodyPr>
            <a:normAutofit/>
          </a:bodyPr>
          <a:lstStyle/>
          <a:p>
            <a:r>
              <a:rPr lang="en-US" sz="1400" dirty="0"/>
              <a:t>Greenberg, A. (2021, April 16). </a:t>
            </a:r>
            <a:r>
              <a:rPr lang="en-US" sz="1400" i="1" dirty="0"/>
              <a:t>A ‘Worst Nightmare’ Cyberattack: The Untold Story of the SolarWinds Hack</a:t>
            </a:r>
            <a:r>
              <a:rPr lang="en-US" sz="1400" dirty="0"/>
              <a:t>. NPR. https://</a:t>
            </a:r>
            <a:r>
              <a:rPr lang="en-US" sz="1400" dirty="0" err="1"/>
              <a:t>text.npr.org</a:t>
            </a:r>
            <a:r>
              <a:rPr lang="en-US" sz="1400" dirty="0"/>
              <a:t>/985439655</a:t>
            </a:r>
          </a:p>
          <a:p>
            <a:r>
              <a:rPr lang="en-US" sz="1400" dirty="0"/>
              <a:t>Ramakrishnan, S. (2021, February 3). </a:t>
            </a:r>
            <a:r>
              <a:rPr lang="en-US" sz="1400" i="1" dirty="0"/>
              <a:t>Findings from our ongoing investigations</a:t>
            </a:r>
            <a:r>
              <a:rPr lang="en-US" sz="1400" dirty="0"/>
              <a:t>. SolarWinds Blog. https://</a:t>
            </a:r>
            <a:r>
              <a:rPr lang="en-US" sz="1400" dirty="0" err="1"/>
              <a:t>www.solarwinds.com</a:t>
            </a:r>
            <a:r>
              <a:rPr lang="en-US" sz="1400" dirty="0"/>
              <a:t>/blog/findings-from-our-ongoing-investigations</a:t>
            </a:r>
          </a:p>
          <a:p>
            <a:r>
              <a:rPr lang="en-US" sz="1400" dirty="0"/>
              <a:t>Hutchins, E. M., </a:t>
            </a:r>
            <a:r>
              <a:rPr lang="en-US" sz="1400" dirty="0" err="1"/>
              <a:t>Cloppert</a:t>
            </a:r>
            <a:r>
              <a:rPr lang="en-US" sz="1400" dirty="0"/>
              <a:t>, M. J., &amp; Amin, R. M. (2011). </a:t>
            </a:r>
            <a:r>
              <a:rPr lang="en-US" sz="1400" i="1" dirty="0"/>
              <a:t>Intelligence-driven computer network defense informed by analysis of adversary campaigns and intrusion kill chains</a:t>
            </a:r>
            <a:r>
              <a:rPr lang="en-US" sz="1400" dirty="0"/>
              <a:t>. Lockheed Martin Corporation.</a:t>
            </a:r>
          </a:p>
        </p:txBody>
      </p:sp>
    </p:spTree>
    <p:extLst>
      <p:ext uri="{BB962C8B-B14F-4D97-AF65-F5344CB8AC3E}">
        <p14:creationId xmlns:p14="http://schemas.microsoft.com/office/powerpoint/2010/main" val="215014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455</TotalTime>
  <Words>1074</Words>
  <Application>Microsoft Macintosh PowerPoint</Application>
  <PresentationFormat>Widescreen</PresentationFormat>
  <Paragraphs>78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The Solar Winds Breach Case Study</vt:lpstr>
      <vt:lpstr>The Attack</vt:lpstr>
      <vt:lpstr>Solarwinds Exploit Analysis</vt:lpstr>
      <vt:lpstr>Possible Mitigations and Tools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Nikunj Bhalotia</dc:creator>
  <cp:lastModifiedBy>Nikunj Bhalotia</cp:lastModifiedBy>
  <cp:revision>3</cp:revision>
  <dcterms:created xsi:type="dcterms:W3CDTF">2025-08-13T06:07:40Z</dcterms:created>
  <dcterms:modified xsi:type="dcterms:W3CDTF">2025-08-13T13:42:52Z</dcterms:modified>
</cp:coreProperties>
</file>